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theme/theme5.xml" ContentType="application/vnd.openxmlformats-officedocument.theme+xml"/>
  <Override PartName="/ppt/slides/slide1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Masters/slideMaster3.xml" ContentType="application/vnd.openxmlformats-officedocument.presentationml.slideMaster+xml"/>
  <Default Extension="gif" ContentType="image/gif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4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4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28.xml" ContentType="application/vnd.openxmlformats-officedocument.presentationml.slide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45.xml" ContentType="application/vnd.openxmlformats-officedocument.presentationml.slideLayout+xml"/>
  <Override PartName="/ppt/charts/chart2.xml" ContentType="application/vnd.openxmlformats-officedocument.drawingml.chart+xml"/>
  <Override PartName="/ppt/slideLayouts/slideLayout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Layouts/slideLayout2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5.xml" ContentType="application/vnd.openxmlformats-officedocument.presentationml.notesSlide+xml"/>
  <Default Extension="pict" ContentType="image/pict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2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728" r:id="rId1"/>
    <p:sldMasterId id="2147483779" r:id="rId2"/>
    <p:sldMasterId id="2147483797" r:id="rId3"/>
    <p:sldMasterId id="2147483810" r:id="rId4"/>
  </p:sldMasterIdLst>
  <p:notesMasterIdLst>
    <p:notesMasterId r:id="rId41"/>
  </p:notesMasterIdLst>
  <p:handoutMasterIdLst>
    <p:handoutMasterId r:id="rId42"/>
  </p:handoutMasterIdLst>
  <p:sldIdLst>
    <p:sldId id="256" r:id="rId5"/>
    <p:sldId id="499" r:id="rId6"/>
    <p:sldId id="503" r:id="rId7"/>
    <p:sldId id="516" r:id="rId8"/>
    <p:sldId id="521" r:id="rId9"/>
    <p:sldId id="517" r:id="rId10"/>
    <p:sldId id="518" r:id="rId11"/>
    <p:sldId id="508" r:id="rId12"/>
    <p:sldId id="502" r:id="rId13"/>
    <p:sldId id="513" r:id="rId14"/>
    <p:sldId id="531" r:id="rId15"/>
    <p:sldId id="511" r:id="rId16"/>
    <p:sldId id="501" r:id="rId17"/>
    <p:sldId id="522" r:id="rId18"/>
    <p:sldId id="512" r:id="rId19"/>
    <p:sldId id="537" r:id="rId20"/>
    <p:sldId id="536" r:id="rId21"/>
    <p:sldId id="523" r:id="rId22"/>
    <p:sldId id="529" r:id="rId23"/>
    <p:sldId id="530" r:id="rId24"/>
    <p:sldId id="532" r:id="rId25"/>
    <p:sldId id="539" r:id="rId26"/>
    <p:sldId id="538" r:id="rId27"/>
    <p:sldId id="506" r:id="rId28"/>
    <p:sldId id="507" r:id="rId29"/>
    <p:sldId id="505" r:id="rId30"/>
    <p:sldId id="524" r:id="rId31"/>
    <p:sldId id="540" r:id="rId32"/>
    <p:sldId id="509" r:id="rId33"/>
    <p:sldId id="514" r:id="rId34"/>
    <p:sldId id="500" r:id="rId35"/>
    <p:sldId id="535" r:id="rId36"/>
    <p:sldId id="541" r:id="rId37"/>
    <p:sldId id="534" r:id="rId38"/>
    <p:sldId id="542" r:id="rId39"/>
    <p:sldId id="543" r:id="rId4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0612"/>
    <a:srgbClr val="5EF0FF"/>
    <a:srgbClr val="FF1F22"/>
    <a:srgbClr val="FF5148"/>
    <a:srgbClr val="01ADF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3923" autoAdjust="0"/>
    <p:restoredTop sz="92963" autoAdjust="0"/>
  </p:normalViewPr>
  <p:slideViewPr>
    <p:cSldViewPr>
      <p:cViewPr>
        <p:scale>
          <a:sx n="66" d="100"/>
          <a:sy n="66" d="100"/>
        </p:scale>
        <p:origin x="-1224" y="-928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277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578"/>
    </p:cViewPr>
  </p:sorter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vincentbreton:Desktop:Note%20de%20synth&#232;se%20FG:statistiques:stats-utilisateurs-par-vo-1sept2014-recap.xls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plotArea>
      <c:layout>
        <c:manualLayout>
          <c:layoutTarget val="inner"/>
          <c:xMode val="edge"/>
          <c:yMode val="edge"/>
          <c:x val="0.0592708991636349"/>
          <c:y val="0.0349106058236808"/>
          <c:w val="0.93928296923839"/>
          <c:h val="0.72927627693041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dPt>
            <c:idx val="0"/>
            <c:spPr>
              <a:solidFill>
                <a:srgbClr val="FFC000"/>
              </a:solidFill>
              <a:ln w="25400">
                <a:noFill/>
              </a:ln>
            </c:spPr>
          </c:dPt>
          <c:dPt>
            <c:idx val="1"/>
            <c:spPr>
              <a:solidFill>
                <a:srgbClr val="DD0806"/>
              </a:solidFill>
              <a:ln w="25400">
                <a:noFill/>
              </a:ln>
            </c:spPr>
          </c:dPt>
          <c:dPt>
            <c:idx val="2"/>
            <c:spPr>
              <a:solidFill>
                <a:srgbClr val="BFBFBF"/>
              </a:solidFill>
              <a:ln w="25400">
                <a:noFill/>
              </a:ln>
            </c:spPr>
          </c:dPt>
          <c:dPt>
            <c:idx val="3"/>
            <c:spPr>
              <a:solidFill>
                <a:srgbClr val="009900"/>
              </a:solidFill>
              <a:ln w="12700">
                <a:solidFill>
                  <a:srgbClr val="006411"/>
                </a:solidFill>
                <a:prstDash val="solid"/>
              </a:ln>
            </c:spPr>
          </c:dPt>
          <c:dPt>
            <c:idx val="5"/>
            <c:spPr>
              <a:solidFill>
                <a:srgbClr val="00B0F0"/>
              </a:solidFill>
              <a:ln w="25400">
                <a:noFill/>
              </a:ln>
            </c:spPr>
          </c:dPt>
          <c:dPt>
            <c:idx val="6"/>
            <c:spPr>
              <a:solidFill>
                <a:srgbClr val="B9CDE5"/>
              </a:solidFill>
              <a:ln w="25400">
                <a:noFill/>
              </a:ln>
            </c:spPr>
          </c:dPt>
          <c:dPt>
            <c:idx val="8"/>
            <c:spPr>
              <a:solidFill>
                <a:srgbClr val="92D050"/>
              </a:solidFill>
              <a:ln w="12700">
                <a:solidFill>
                  <a:srgbClr val="99CC00"/>
                </a:solidFill>
                <a:prstDash val="solid"/>
              </a:ln>
            </c:spPr>
          </c:dPt>
          <c:dPt>
            <c:idx val="9"/>
            <c:spPr>
              <a:solidFill>
                <a:srgbClr val="403152"/>
              </a:solidFill>
              <a:ln w="25400">
                <a:noFill/>
              </a:ln>
            </c:spPr>
          </c:dPt>
          <c:dPt>
            <c:idx val="10"/>
            <c:spPr>
              <a:solidFill>
                <a:srgbClr val="BFBFBF"/>
              </a:solidFill>
              <a:ln w="25400">
                <a:noFill/>
              </a:ln>
            </c:spPr>
          </c:dPt>
          <c:dPt>
            <c:idx val="11"/>
            <c:spPr>
              <a:solidFill>
                <a:srgbClr val="BFBFBF"/>
              </a:solidFill>
              <a:ln w="25400">
                <a:noFill/>
              </a:ln>
            </c:spPr>
          </c:dPt>
          <c:dLbls>
            <c:spPr>
              <a:noFill/>
              <a:ln w="25400">
                <a:noFill/>
              </a:ln>
            </c:spPr>
            <c:showVal val="1"/>
          </c:dLbls>
          <c:cat>
            <c:strRef>
              <c:f>Feuil1!$A$1:$A$12</c:f>
              <c:strCache>
                <c:ptCount val="12"/>
                <c:pt idx="0">
                  <c:v>Astro</c:v>
                </c:pt>
                <c:pt idx="1">
                  <c:v>Chimie</c:v>
                </c:pt>
                <c:pt idx="2">
                  <c:v>Informatique et mathématiques</c:v>
                </c:pt>
                <c:pt idx="3">
                  <c:v>Sciences de la planète</c:v>
                </c:pt>
                <c:pt idx="4">
                  <c:v>Fusion</c:v>
                </c:pt>
                <c:pt idx="5">
                  <c:v>Physique nucléaire</c:v>
                </c:pt>
                <c:pt idx="6">
                  <c:v>Physique des particules</c:v>
                </c:pt>
                <c:pt idx="7">
                  <c:v>Infrastructure</c:v>
                </c:pt>
                <c:pt idx="8">
                  <c:v>Sciences du vivant</c:v>
                </c:pt>
                <c:pt idx="9">
                  <c:v>Systèmes complexes</c:v>
                </c:pt>
                <c:pt idx="10">
                  <c:v>VO régionales</c:v>
                </c:pt>
                <c:pt idx="11">
                  <c:v>Multidisciplinary VOs</c:v>
                </c:pt>
              </c:strCache>
            </c:strRef>
          </c:cat>
          <c:val>
            <c:numRef>
              <c:f>Feuil1!$B$1:$B$12</c:f>
              <c:numCache>
                <c:formatCode>General</c:formatCode>
                <c:ptCount val="12"/>
                <c:pt idx="0">
                  <c:v>124.0</c:v>
                </c:pt>
                <c:pt idx="1">
                  <c:v>8.0</c:v>
                </c:pt>
                <c:pt idx="2">
                  <c:v>9.0</c:v>
                </c:pt>
                <c:pt idx="3">
                  <c:v>76.0</c:v>
                </c:pt>
                <c:pt idx="4">
                  <c:v>1.0</c:v>
                </c:pt>
                <c:pt idx="5">
                  <c:v>139.0</c:v>
                </c:pt>
                <c:pt idx="6">
                  <c:v>212.0</c:v>
                </c:pt>
                <c:pt idx="7">
                  <c:v>19.0</c:v>
                </c:pt>
                <c:pt idx="8">
                  <c:v>130.0</c:v>
                </c:pt>
                <c:pt idx="9">
                  <c:v>12.0</c:v>
                </c:pt>
                <c:pt idx="10">
                  <c:v>119.0</c:v>
                </c:pt>
                <c:pt idx="11">
                  <c:v>145.0</c:v>
                </c:pt>
              </c:numCache>
            </c:numRef>
          </c:val>
        </c:ser>
        <c:axId val="688371432"/>
        <c:axId val="687902392"/>
      </c:barChart>
      <c:catAx>
        <c:axId val="688371432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800"/>
            </a:pPr>
            <a:endParaRPr lang="fr-FR"/>
          </a:p>
        </c:txPr>
        <c:crossAx val="687902392"/>
        <c:crosses val="autoZero"/>
        <c:auto val="1"/>
        <c:lblAlgn val="ctr"/>
        <c:lblOffset val="100"/>
      </c:catAx>
      <c:valAx>
        <c:axId val="687902392"/>
        <c:scaling>
          <c:orientation val="minMax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crossAx val="688371432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808080"/>
      </a:solidFill>
      <a:prstDash val="solid"/>
    </a:ln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5"/>
  <c:chart>
    <c:title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Feuil1!$A$13</c:f>
              <c:strCache>
                <c:ptCount val="1"/>
                <c:pt idx="0">
                  <c:v>Référencements HAL</c:v>
                </c:pt>
              </c:strCache>
            </c:strRef>
          </c:tx>
          <c:cat>
            <c:strRef>
              <c:f>Feuil1!$B$14:$K$14</c:f>
              <c:strCache>
                <c:ptCount val="10"/>
                <c:pt idx="0">
                  <c:v>2014 (au 23/9)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  <c:pt idx="4">
                  <c:v>2010</c:v>
                </c:pt>
                <c:pt idx="5">
                  <c:v>2009</c:v>
                </c:pt>
                <c:pt idx="6">
                  <c:v>2008</c:v>
                </c:pt>
                <c:pt idx="7">
                  <c:v>2007</c:v>
                </c:pt>
                <c:pt idx="8">
                  <c:v>2006</c:v>
                </c:pt>
                <c:pt idx="9">
                  <c:v>2005</c:v>
                </c:pt>
              </c:strCache>
            </c:strRef>
          </c:cat>
          <c:val>
            <c:numRef>
              <c:f>Feuil1!$B$13:$K$13</c:f>
              <c:numCache>
                <c:formatCode>General</c:formatCode>
                <c:ptCount val="10"/>
                <c:pt idx="0">
                  <c:v>284.0</c:v>
                </c:pt>
                <c:pt idx="1">
                  <c:v>364.0</c:v>
                </c:pt>
                <c:pt idx="2">
                  <c:v>370.0</c:v>
                </c:pt>
                <c:pt idx="3">
                  <c:v>280.0</c:v>
                </c:pt>
                <c:pt idx="4">
                  <c:v>167.0</c:v>
                </c:pt>
                <c:pt idx="5">
                  <c:v>73.0</c:v>
                </c:pt>
                <c:pt idx="6">
                  <c:v>67.0</c:v>
                </c:pt>
                <c:pt idx="7">
                  <c:v>77.0</c:v>
                </c:pt>
                <c:pt idx="8">
                  <c:v>43.0</c:v>
                </c:pt>
                <c:pt idx="9">
                  <c:v>26.0</c:v>
                </c:pt>
              </c:numCache>
            </c:numRef>
          </c:val>
        </c:ser>
        <c:overlap val="100"/>
        <c:axId val="687135208"/>
        <c:axId val="687138232"/>
      </c:barChart>
      <c:catAx>
        <c:axId val="687135208"/>
        <c:scaling>
          <c:orientation val="minMax"/>
        </c:scaling>
        <c:axPos val="b"/>
        <c:numFmt formatCode="General" sourceLinked="1"/>
        <c:tickLblPos val="nextTo"/>
        <c:crossAx val="687138232"/>
        <c:crosses val="autoZero"/>
        <c:auto val="1"/>
        <c:lblAlgn val="ctr"/>
        <c:lblOffset val="100"/>
      </c:catAx>
      <c:valAx>
        <c:axId val="687138232"/>
        <c:scaling>
          <c:orientation val="minMax"/>
        </c:scaling>
        <c:axPos val="l"/>
        <c:majorGridlines/>
        <c:numFmt formatCode="General" sourceLinked="1"/>
        <c:tickLblPos val="nextTo"/>
        <c:crossAx val="6871352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fr-FR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0.50055</cdr:x>
      <cdr:y>0.89834</cdr:y>
    </cdr:from>
    <cdr:to>
      <cdr:x>0.76993</cdr:x>
      <cdr:y>0.97771</cdr:y>
    </cdr:to>
    <cdr:sp macro="" textlink="">
      <cdr:nvSpPr>
        <cdr:cNvPr id="4" name="ZoneTexte 1"/>
        <cdr:cNvSpPr txBox="1"/>
      </cdr:nvSpPr>
      <cdr:spPr>
        <a:xfrm xmlns:a="http://schemas.openxmlformats.org/drawingml/2006/main">
          <a:off x="2885412" y="3018785"/>
          <a:ext cx="1552849" cy="2667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900"/>
            <a:t>un</a:t>
          </a:r>
          <a:r>
            <a:rPr lang="fr-FR" sz="900" baseline="0"/>
            <a:t> utilisateur peut être membre de plusieurs VOS</a:t>
          </a:r>
          <a:endParaRPr lang="fr-FR" sz="900"/>
        </a:p>
      </cdr:txBody>
    </cdr:sp>
  </cdr:relSizeAnchor>
  <cdr:relSizeAnchor xmlns:cdr="http://schemas.openxmlformats.org/drawingml/2006/chartDrawing">
    <cdr:from>
      <cdr:x>0.14276</cdr:x>
      <cdr:y>0.03263</cdr:y>
    </cdr:from>
    <cdr:to>
      <cdr:x>0.64592</cdr:x>
      <cdr:y>0.20357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1266825" y="133350"/>
          <a:ext cx="4410075" cy="895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0.06436</cdr:x>
      <cdr:y>0.03911</cdr:y>
    </cdr:from>
    <cdr:to>
      <cdr:x>0.38139</cdr:x>
      <cdr:y>0.21031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370978" y="131433"/>
          <a:ext cx="1827529" cy="575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fr-FR" sz="1100" b="0" i="0" strike="noStrike">
              <a:solidFill>
                <a:srgbClr val="000000"/>
              </a:solidFill>
              <a:latin typeface="Calibri"/>
              <a:ea typeface="Calibri"/>
              <a:cs typeface="Calibri"/>
            </a:rPr>
            <a:t>Nombre d'utilisateurs français par discipline</a:t>
          </a:r>
        </a:p>
        <a:p xmlns:a="http://schemas.openxmlformats.org/drawingml/2006/main">
          <a:pPr algn="l" rtl="0">
            <a:defRPr sz="1000"/>
          </a:pPr>
          <a:r>
            <a:rPr lang="fr-FR" sz="1100" b="0" i="0" strike="noStrike">
              <a:solidFill>
                <a:srgbClr val="000000"/>
              </a:solidFill>
              <a:latin typeface="Calibri"/>
              <a:ea typeface="Calibri"/>
              <a:cs typeface="Calibri"/>
            </a:rPr>
            <a:t>selon leur inscription aux VOs</a:t>
          </a:r>
        </a:p>
        <a:p xmlns:a="http://schemas.openxmlformats.org/drawingml/2006/main">
          <a:pPr algn="l" rtl="0">
            <a:defRPr sz="1000"/>
          </a:pPr>
          <a:r>
            <a:rPr lang="fr-FR" sz="1100" b="0" i="0" strike="noStrike">
              <a:solidFill>
                <a:srgbClr val="000000"/>
              </a:solidFill>
              <a:latin typeface="Calibri"/>
              <a:ea typeface="Calibri"/>
              <a:cs typeface="Calibri"/>
            </a:rPr>
            <a:t>1 septembre 2014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489A9-28E3-46DE-BF0C-A30ABC867221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6994-DBEA-4051-BF64-F56BAC5A12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4300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1E3743F-23DC-4248-B0D3-DCC3539A30CE}" type="datetimeFigureOut">
              <a:rPr lang="en-GB"/>
              <a:pPr>
                <a:defRPr/>
              </a:pPr>
              <a:t>24/10/14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GB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F5C1692-A211-47BB-82C7-D9386D78C5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8716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9544AD4-3BF8-495B-85BC-ECDFC16AB129}" type="slidenum">
              <a:rPr lang="en-GB"/>
              <a:pPr eaLnBrk="1" hangingPunct="1"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 infrastructures </a:t>
            </a:r>
            <a:r>
              <a:rPr lang="en-US" dirty="0" err="1" smtClean="0"/>
              <a:t>seront</a:t>
            </a:r>
            <a:r>
              <a:rPr lang="en-US" dirty="0" smtClean="0"/>
              <a:t> </a:t>
            </a:r>
            <a:r>
              <a:rPr lang="en-US" dirty="0" err="1" smtClean="0"/>
              <a:t>distribuées</a:t>
            </a:r>
            <a:r>
              <a:rPr lang="en-US" dirty="0" smtClean="0"/>
              <a:t> </a:t>
            </a:r>
            <a:r>
              <a:rPr lang="en-US" dirty="0" err="1" smtClean="0"/>
              <a:t>parce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les sources de </a:t>
            </a:r>
            <a:r>
              <a:rPr lang="en-US" dirty="0" err="1" smtClean="0"/>
              <a:t>financement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distribuées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altLang="en-US" kern="0" dirty="0" smtClean="0"/>
              <a:t>Linking 3 distributed infrastructures </a:t>
            </a:r>
          </a:p>
          <a:p>
            <a:pPr lvl="3"/>
            <a:r>
              <a:rPr lang="en-US" altLang="en-US" kern="0" dirty="0" smtClean="0"/>
              <a:t>OSG Open Science Grid in the US</a:t>
            </a:r>
          </a:p>
          <a:p>
            <a:pPr lvl="3"/>
            <a:r>
              <a:rPr lang="en-US" altLang="en-US" kern="0" dirty="0" smtClean="0"/>
              <a:t>EGI  European Grid Infrastructure</a:t>
            </a:r>
          </a:p>
          <a:p>
            <a:pPr lvl="3"/>
            <a:r>
              <a:rPr lang="en-US" altLang="en-US" kern="0" dirty="0" smtClean="0"/>
              <a:t>NDGF Nordic Data Grid Facility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FE23F-A03D-4E63-AE0F-105F005A057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9006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6FC97E-D4CA-4D5D-8F3D-BA3B2C59812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342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Role </a:t>
            </a:r>
            <a:r>
              <a:rPr lang="en-US" dirty="0" err="1" smtClean="0"/>
              <a:t>majeur</a:t>
            </a:r>
            <a:r>
              <a:rPr lang="en-US" dirty="0" smtClean="0"/>
              <a:t> de </a:t>
            </a:r>
            <a:r>
              <a:rPr lang="en-US" dirty="0" err="1" smtClean="0"/>
              <a:t>l’International</a:t>
            </a:r>
            <a:r>
              <a:rPr lang="en-US" dirty="0" smtClean="0"/>
              <a:t> Advisory Committee </a:t>
            </a:r>
            <a:r>
              <a:rPr lang="en-US" dirty="0" err="1" smtClean="0"/>
              <a:t>jusqu’en</a:t>
            </a:r>
            <a:r>
              <a:rPr lang="en-US" dirty="0" smtClean="0"/>
              <a:t> </a:t>
            </a:r>
            <a:r>
              <a:rPr lang="en-US" dirty="0" err="1" smtClean="0"/>
              <a:t>Avril</a:t>
            </a:r>
            <a:r>
              <a:rPr lang="en-US" dirty="0" smtClean="0"/>
              <a:t> 2012 pour guider la </a:t>
            </a:r>
            <a:r>
              <a:rPr lang="en-US" dirty="0" err="1" smtClean="0"/>
              <a:t>mise</a:t>
            </a:r>
            <a:r>
              <a:rPr lang="en-US" dirty="0" smtClean="0"/>
              <a:t> en place</a:t>
            </a:r>
          </a:p>
          <a:p>
            <a:r>
              <a:rPr lang="en-US" dirty="0" smtClean="0"/>
              <a:t>Reunions du </a:t>
            </a:r>
            <a:r>
              <a:rPr lang="en-US" dirty="0" err="1" smtClean="0"/>
              <a:t>conseil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scientifique</a:t>
            </a:r>
            <a:r>
              <a:rPr lang="en-US" baseline="0" dirty="0" smtClean="0"/>
              <a:t>  au </a:t>
            </a:r>
            <a:r>
              <a:rPr lang="en-US" baseline="0" dirty="0" err="1" smtClean="0"/>
              <a:t>printemps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l’automne</a:t>
            </a:r>
            <a:r>
              <a:rPr lang="en-US" baseline="0" dirty="0" smtClean="0"/>
              <a:t> 2013 pour </a:t>
            </a:r>
            <a:r>
              <a:rPr lang="en-US" baseline="0" dirty="0" err="1" smtClean="0"/>
              <a:t>impliquer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acteurs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français</a:t>
            </a:r>
            <a:endParaRPr lang="en-US" baseline="0" dirty="0" smtClean="0"/>
          </a:p>
          <a:p>
            <a:r>
              <a:rPr lang="en-US" baseline="0" dirty="0" err="1" smtClean="0"/>
              <a:t>Réunion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prévue</a:t>
            </a:r>
            <a:r>
              <a:rPr lang="en-US" baseline="0" dirty="0" smtClean="0"/>
              <a:t> au </a:t>
            </a:r>
            <a:r>
              <a:rPr lang="en-US" baseline="0" dirty="0" err="1" smtClean="0"/>
              <a:t>mois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Janvier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Février</a:t>
            </a:r>
            <a:r>
              <a:rPr lang="en-US" baseline="0" dirty="0" smtClean="0"/>
              <a:t> 2015 pour </a:t>
            </a:r>
            <a:r>
              <a:rPr lang="en-US" baseline="0" dirty="0" err="1" smtClean="0"/>
              <a:t>réfléchir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l’évolution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EGI%LCG: Comparer</a:t>
            </a:r>
            <a:r>
              <a:rPr lang="en-US" baseline="0" dirty="0" smtClean="0"/>
              <a:t> 8000 et 20000 </a:t>
            </a:r>
            <a:r>
              <a:rPr lang="en-US" baseline="0" dirty="0" err="1" smtClean="0"/>
              <a:t>utilisateurs</a:t>
            </a:r>
            <a:r>
              <a:rPr lang="en-US" baseline="0" dirty="0" smtClean="0"/>
              <a:t>, 40 et 57 pays, 250000 et 490000 CPUs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Portail</a:t>
            </a:r>
            <a:r>
              <a:rPr lang="en-US" dirty="0" smtClean="0"/>
              <a:t> des </a:t>
            </a:r>
            <a:r>
              <a:rPr lang="en-US" dirty="0" err="1" smtClean="0"/>
              <a:t>opérations</a:t>
            </a:r>
            <a:r>
              <a:rPr lang="en-US" dirty="0" smtClean="0"/>
              <a:t> =</a:t>
            </a:r>
            <a:r>
              <a:rPr lang="fr-FR" dirty="0" smtClean="0"/>
              <a:t>The Operations Portal </a:t>
            </a:r>
            <a:r>
              <a:rPr lang="fr-FR" dirty="0" err="1" smtClean="0"/>
              <a:t>provides</a:t>
            </a:r>
            <a:r>
              <a:rPr lang="fr-FR" dirty="0" smtClean="0"/>
              <a:t> a </a:t>
            </a:r>
            <a:r>
              <a:rPr lang="fr-FR" dirty="0" err="1" smtClean="0"/>
              <a:t>view</a:t>
            </a:r>
            <a:r>
              <a:rPr lang="fr-FR" dirty="0" smtClean="0"/>
              <a:t>, </a:t>
            </a:r>
            <a:r>
              <a:rPr lang="fr-FR" dirty="0" err="1" smtClean="0"/>
              <a:t>based</a:t>
            </a:r>
            <a:r>
              <a:rPr lang="fr-FR" dirty="0" smtClean="0"/>
              <a:t> on the </a:t>
            </a:r>
            <a:r>
              <a:rPr lang="fr-FR" dirty="0" err="1" smtClean="0"/>
              <a:t>role</a:t>
            </a:r>
            <a:r>
              <a:rPr lang="fr-FR" dirty="0" smtClean="0"/>
              <a:t> of the </a:t>
            </a:r>
            <a:r>
              <a:rPr lang="fr-FR" dirty="0" err="1" smtClean="0"/>
              <a:t>viewer</a:t>
            </a:r>
            <a:r>
              <a:rPr lang="fr-FR" dirty="0" smtClean="0"/>
              <a:t>, to information about the </a:t>
            </a:r>
            <a:r>
              <a:rPr lang="fr-FR" dirty="0" err="1" smtClean="0"/>
              <a:t>status</a:t>
            </a:r>
            <a:r>
              <a:rPr lang="fr-FR" dirty="0" smtClean="0"/>
              <a:t> of </a:t>
            </a:r>
            <a:r>
              <a:rPr lang="fr-FR" dirty="0" err="1" smtClean="0"/>
              <a:t>resources</a:t>
            </a:r>
            <a:r>
              <a:rPr lang="fr-FR" dirty="0" smtClean="0"/>
              <a:t> and </a:t>
            </a:r>
            <a:r>
              <a:rPr lang="fr-FR" dirty="0" err="1" smtClean="0"/>
              <a:t>grid</a:t>
            </a:r>
            <a:r>
              <a:rPr lang="fr-FR" dirty="0" smtClean="0"/>
              <a:t> services. The portal </a:t>
            </a:r>
            <a:r>
              <a:rPr lang="fr-FR" dirty="0" err="1" smtClean="0"/>
              <a:t>provides</a:t>
            </a:r>
            <a:r>
              <a:rPr lang="fr-FR" dirty="0" smtClean="0"/>
              <a:t> </a:t>
            </a:r>
            <a:r>
              <a:rPr lang="fr-FR" dirty="0" err="1" smtClean="0"/>
              <a:t>following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r>
              <a:rPr lang="fr-FR" dirty="0" smtClean="0"/>
              <a:t>: VO registration, VO management, VO </a:t>
            </a:r>
            <a:r>
              <a:rPr lang="fr-FR" dirty="0" err="1" smtClean="0"/>
              <a:t>dashboard</a:t>
            </a:r>
            <a:r>
              <a:rPr lang="fr-FR" dirty="0" smtClean="0"/>
              <a:t>, COD </a:t>
            </a:r>
            <a:r>
              <a:rPr lang="fr-FR" dirty="0" err="1" smtClean="0"/>
              <a:t>dashboard</a:t>
            </a:r>
            <a:r>
              <a:rPr lang="fr-FR" dirty="0" smtClean="0"/>
              <a:t>, </a:t>
            </a:r>
            <a:r>
              <a:rPr lang="fr-FR" dirty="0" err="1" smtClean="0"/>
              <a:t>Operation</a:t>
            </a:r>
            <a:r>
              <a:rPr lang="fr-FR" dirty="0" smtClean="0"/>
              <a:t> </a:t>
            </a:r>
            <a:r>
              <a:rPr lang="fr-FR" dirty="0" err="1" smtClean="0"/>
              <a:t>dashboard</a:t>
            </a:r>
            <a:r>
              <a:rPr lang="fr-FR" dirty="0" smtClean="0"/>
              <a:t>, Security </a:t>
            </a:r>
            <a:r>
              <a:rPr lang="fr-FR" dirty="0" err="1" smtClean="0"/>
              <a:t>dashboard</a:t>
            </a:r>
            <a:r>
              <a:rPr lang="fr-FR" dirty="0" smtClean="0"/>
              <a:t>, </a:t>
            </a:r>
            <a:r>
              <a:rPr lang="fr-FR" dirty="0" err="1" smtClean="0"/>
              <a:t>broadcast</a:t>
            </a:r>
            <a:r>
              <a:rPr lang="fr-FR" dirty="0" smtClean="0"/>
              <a:t> and </a:t>
            </a:r>
            <a:r>
              <a:rPr lang="fr-FR" dirty="0" err="1" smtClean="0"/>
              <a:t>downtime</a:t>
            </a:r>
            <a:r>
              <a:rPr lang="fr-FR" dirty="0" smtClean="0"/>
              <a:t> notification </a:t>
            </a:r>
            <a:r>
              <a:rPr lang="fr-FR" dirty="0" err="1" smtClean="0"/>
              <a:t>mechanism</a:t>
            </a:r>
            <a:r>
              <a:rPr lang="fr-FR" dirty="0" smtClean="0"/>
              <a:t>. </a:t>
            </a:r>
            <a:endParaRPr lang="en-US" dirty="0" smtClean="0"/>
          </a:p>
          <a:p>
            <a:r>
              <a:rPr lang="fr-FR" dirty="0" smtClean="0"/>
              <a:t>The Service </a:t>
            </a:r>
            <a:r>
              <a:rPr lang="fr-FR" dirty="0" err="1" smtClean="0"/>
              <a:t>Availability</a:t>
            </a:r>
            <a:r>
              <a:rPr lang="fr-FR" dirty="0" smtClean="0"/>
              <a:t> Monitoring (SAM) system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to monitor the </a:t>
            </a:r>
            <a:r>
              <a:rPr lang="fr-FR" dirty="0" err="1" smtClean="0"/>
              <a:t>resources</a:t>
            </a:r>
            <a:r>
              <a:rPr lang="fr-FR" dirty="0" smtClean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the production infrastructure. SAM monitoring data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for </a:t>
            </a:r>
            <a:r>
              <a:rPr lang="fr-FR" dirty="0" err="1" smtClean="0"/>
              <a:t>calculation</a:t>
            </a:r>
            <a:r>
              <a:rPr lang="fr-FR" dirty="0" smtClean="0"/>
              <a:t> of </a:t>
            </a:r>
            <a:r>
              <a:rPr lang="fr-FR" dirty="0" err="1" smtClean="0"/>
              <a:t>availability</a:t>
            </a:r>
            <a:r>
              <a:rPr lang="fr-FR" dirty="0" smtClean="0"/>
              <a:t> and </a:t>
            </a:r>
            <a:r>
              <a:rPr lang="fr-FR" dirty="0" err="1" smtClean="0"/>
              <a:t>reliability</a:t>
            </a:r>
            <a:r>
              <a:rPr lang="fr-FR" dirty="0" smtClean="0"/>
              <a:t> of </a:t>
            </a:r>
            <a:r>
              <a:rPr lang="fr-FR" dirty="0" err="1" smtClean="0"/>
              <a:t>grid</a:t>
            </a:r>
            <a:r>
              <a:rPr lang="fr-FR" dirty="0" smtClean="0"/>
              <a:t> sites. 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Eléments</a:t>
            </a:r>
            <a:r>
              <a:rPr lang="en-US" dirty="0" smtClean="0"/>
              <a:t> </a:t>
            </a:r>
            <a:r>
              <a:rPr lang="en-US" dirty="0" err="1" smtClean="0"/>
              <a:t>fnanciers</a:t>
            </a:r>
            <a:r>
              <a:rPr lang="en-US" dirty="0" smtClean="0"/>
              <a:t> </a:t>
            </a:r>
            <a:r>
              <a:rPr lang="en-US" dirty="0" err="1" smtClean="0"/>
              <a:t>détaillés</a:t>
            </a:r>
            <a:r>
              <a:rPr lang="en-US" dirty="0" smtClean="0"/>
              <a:t>: 1250 K€ pour les </a:t>
            </a:r>
            <a:r>
              <a:rPr lang="en-US" dirty="0" err="1" smtClean="0"/>
              <a:t>laboratoires</a:t>
            </a:r>
            <a:r>
              <a:rPr lang="en-US" dirty="0" smtClean="0"/>
              <a:t> IN2P3 </a:t>
            </a:r>
            <a:r>
              <a:rPr lang="en-US" dirty="0" err="1" smtClean="0"/>
              <a:t>sur</a:t>
            </a:r>
            <a:r>
              <a:rPr lang="en-US" dirty="0" smtClean="0"/>
              <a:t> 4 </a:t>
            </a:r>
            <a:r>
              <a:rPr lang="en-US" dirty="0" err="1" smtClean="0"/>
              <a:t>ans</a:t>
            </a:r>
            <a:r>
              <a:rPr lang="en-US" dirty="0" smtClean="0"/>
              <a:t> et </a:t>
            </a:r>
            <a:r>
              <a:rPr lang="en-US" dirty="0" err="1" smtClean="0"/>
              <a:t>demi</a:t>
            </a:r>
            <a:r>
              <a:rPr lang="en-US" dirty="0" smtClean="0"/>
              <a:t>, </a:t>
            </a:r>
            <a:r>
              <a:rPr lang="en-US" dirty="0" err="1" smtClean="0"/>
              <a:t>dont</a:t>
            </a:r>
            <a:r>
              <a:rPr lang="en-US" dirty="0" smtClean="0"/>
              <a:t> 850 K€ pour le CC-IN2P3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Insister </a:t>
            </a:r>
            <a:r>
              <a:rPr lang="en-US" dirty="0" err="1" smtClean="0"/>
              <a:t>sur</a:t>
            </a:r>
            <a:r>
              <a:rPr lang="en-US" dirty="0" smtClean="0"/>
              <a:t> la </a:t>
            </a:r>
            <a:r>
              <a:rPr lang="en-US" dirty="0" err="1" smtClean="0"/>
              <a:t>montée</a:t>
            </a:r>
            <a:r>
              <a:rPr lang="en-US" dirty="0" smtClean="0"/>
              <a:t> en puissance de la </a:t>
            </a:r>
            <a:r>
              <a:rPr lang="en-US" dirty="0" err="1" smtClean="0"/>
              <a:t>fédération</a:t>
            </a:r>
            <a:r>
              <a:rPr lang="en-US" dirty="0" smtClean="0"/>
              <a:t> de clouds </a:t>
            </a:r>
            <a:r>
              <a:rPr lang="en-US" dirty="0" err="1" smtClean="0"/>
              <a:t>académiques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679CE-BA85-824B-AE9E-43B7684E29AD}" type="slidenum">
              <a:rPr lang="en-US"/>
              <a:pPr/>
              <a:t>17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Example</a:t>
            </a:r>
            <a:r>
              <a:rPr lang="fr-FR" dirty="0" smtClean="0"/>
              <a:t> of the </a:t>
            </a:r>
            <a:r>
              <a:rPr lang="fr-FR" dirty="0" err="1" smtClean="0"/>
              <a:t>interest</a:t>
            </a:r>
            <a:r>
              <a:rPr lang="fr-FR" dirty="0" smtClean="0"/>
              <a:t> of </a:t>
            </a:r>
            <a:r>
              <a:rPr lang="fr-FR" dirty="0" err="1" smtClean="0"/>
              <a:t>working</a:t>
            </a:r>
            <a:r>
              <a:rPr lang="fr-FR" dirty="0" smtClean="0"/>
              <a:t> in a </a:t>
            </a:r>
            <a:r>
              <a:rPr lang="fr-FR" dirty="0" err="1" smtClean="0"/>
              <a:t>multidisciplinary</a:t>
            </a:r>
            <a:r>
              <a:rPr lang="fr-FR" dirty="0" smtClean="0"/>
              <a:t> </a:t>
            </a:r>
            <a:r>
              <a:rPr lang="fr-FR" dirty="0" err="1" smtClean="0"/>
              <a:t>environment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Les utilisateurs de VIP ne savent pas où leurs calculs sont faits. La plupart n’ont pas de certificat. </a:t>
            </a:r>
          </a:p>
          <a:p>
            <a:r>
              <a:rPr lang="fr-FR" dirty="0" smtClean="0"/>
              <a:t>Evolution des comportements: seulement 26 utilisateurs de VIP sont</a:t>
            </a:r>
            <a:r>
              <a:rPr lang="fr-FR" baseline="0" dirty="0" smtClean="0"/>
              <a:t> enregistrés sur la VO </a:t>
            </a:r>
            <a:r>
              <a:rPr lang="fr-FR" baseline="0" dirty="0" err="1" smtClean="0"/>
              <a:t>Biomed</a:t>
            </a:r>
            <a:r>
              <a:rPr lang="fr-FR" baseline="0" dirty="0" smtClean="0"/>
              <a:t>: les autres utilisent un certificat robot.</a:t>
            </a:r>
          </a:p>
          <a:p>
            <a:r>
              <a:rPr lang="fr-FR" baseline="0" dirty="0" smtClean="0"/>
              <a:t>Le succès de VIP et le faible nombre de publications en sciences du vivant illustrent la difficulté de recensement des publications.</a:t>
            </a:r>
          </a:p>
          <a:p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http://</a:t>
            </a:r>
            <a:r>
              <a:rPr lang="fr-FR" dirty="0" err="1" smtClean="0"/>
              <a:t>accounting.egi.eu/country.php?Path</a:t>
            </a:r>
            <a:r>
              <a:rPr lang="fr-FR" dirty="0" smtClean="0"/>
              <a:t>=1.24&amp;query=</a:t>
            </a:r>
            <a:r>
              <a:rPr lang="fr-FR" dirty="0" err="1" smtClean="0"/>
              <a:t>normcpu&amp;startYear</a:t>
            </a:r>
            <a:r>
              <a:rPr lang="fr-FR" dirty="0" smtClean="0"/>
              <a:t>=2013&amp;startMonth=10&amp;endYear=2014&amp;endMonth=9&amp;yRange=</a:t>
            </a:r>
            <a:r>
              <a:rPr lang="fr-FR" dirty="0" err="1" smtClean="0"/>
              <a:t>SITE&amp;xRange</a:t>
            </a:r>
            <a:r>
              <a:rPr lang="fr-FR" dirty="0" smtClean="0"/>
              <a:t>=</a:t>
            </a:r>
            <a:r>
              <a:rPr lang="fr-FR" dirty="0" err="1" smtClean="0"/>
              <a:t>VO&amp;voGroup</a:t>
            </a:r>
            <a:r>
              <a:rPr lang="fr-FR" dirty="0" smtClean="0"/>
              <a:t>=</a:t>
            </a:r>
            <a:r>
              <a:rPr lang="fr-FR" dirty="0" err="1" smtClean="0"/>
              <a:t>all&amp;chart</a:t>
            </a:r>
            <a:r>
              <a:rPr lang="fr-FR" dirty="0" smtClean="0"/>
              <a:t>=</a:t>
            </a:r>
            <a:r>
              <a:rPr lang="fr-FR" dirty="0" err="1" smtClean="0"/>
              <a:t>GRBAR&amp;scale</a:t>
            </a:r>
            <a:r>
              <a:rPr lang="fr-FR" dirty="0" smtClean="0"/>
              <a:t>=</a:t>
            </a:r>
            <a:r>
              <a:rPr lang="fr-FR" dirty="0" err="1" smtClean="0"/>
              <a:t>LIN&amp;dteamVO</a:t>
            </a:r>
            <a:r>
              <a:rPr lang="fr-FR" dirty="0" smtClean="0"/>
              <a:t>=1&amp;localJobs=</a:t>
            </a:r>
            <a:r>
              <a:rPr lang="fr-FR" dirty="0" err="1" smtClean="0"/>
              <a:t>localgridjobs</a:t>
            </a:r>
            <a:endParaRPr lang="fr-FR" dirty="0" smtClean="0"/>
          </a:p>
          <a:p>
            <a:r>
              <a:rPr lang="fr-FR" dirty="0" smtClean="0"/>
              <a:t>110 Millions d’heure KSI2K consommés en France d’Octobre</a:t>
            </a:r>
            <a:r>
              <a:rPr lang="fr-FR" baseline="0" dirty="0" smtClean="0"/>
              <a:t> 2013 à Septembre 2014 = 58% des ressources utilisées par les certificats français. </a:t>
            </a:r>
          </a:p>
          <a:p>
            <a:r>
              <a:rPr lang="fr-FR" baseline="0" dirty="0" smtClean="0"/>
              <a:t>500 Millions d’heure KSI2K fournies par la France dans la même période (= 2 milliards de HEPSPEC06)</a:t>
            </a:r>
          </a:p>
          <a:p>
            <a:r>
              <a:rPr lang="en-US" dirty="0" smtClean="0"/>
              <a:t>42% des </a:t>
            </a:r>
            <a:r>
              <a:rPr lang="en-US" dirty="0" err="1" smtClean="0"/>
              <a:t>ressources</a:t>
            </a:r>
            <a:r>
              <a:rPr lang="en-US" dirty="0" smtClean="0"/>
              <a:t> </a:t>
            </a:r>
            <a:r>
              <a:rPr lang="en-US" dirty="0" err="1" smtClean="0"/>
              <a:t>utilisées</a:t>
            </a:r>
            <a:r>
              <a:rPr lang="en-US" dirty="0" smtClean="0"/>
              <a:t> hors de France = 80 millions </a:t>
            </a:r>
            <a:r>
              <a:rPr lang="en-US" dirty="0" err="1" smtClean="0"/>
              <a:t>d’heures</a:t>
            </a:r>
            <a:r>
              <a:rPr lang="en-US" dirty="0" smtClean="0"/>
              <a:t> KSI2K </a:t>
            </a:r>
          </a:p>
          <a:p>
            <a:r>
              <a:rPr lang="en-US" dirty="0" smtClean="0"/>
              <a:t>71% des 500 Millions </a:t>
            </a:r>
            <a:r>
              <a:rPr lang="en-US" dirty="0" err="1" smtClean="0"/>
              <a:t>d’heures</a:t>
            </a:r>
            <a:r>
              <a:rPr lang="en-US" dirty="0" smtClean="0"/>
              <a:t> </a:t>
            </a:r>
            <a:r>
              <a:rPr lang="en-US" dirty="0" err="1" smtClean="0"/>
              <a:t>fournies</a:t>
            </a:r>
            <a:r>
              <a:rPr lang="en-US" dirty="0" smtClean="0"/>
              <a:t> par la France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utilisées</a:t>
            </a:r>
            <a:r>
              <a:rPr lang="en-US" dirty="0" smtClean="0"/>
              <a:t> par le CERN</a:t>
            </a:r>
          </a:p>
          <a:p>
            <a:r>
              <a:rPr lang="en-US" dirty="0" smtClean="0"/>
              <a:t>4% des 500 Millions </a:t>
            </a:r>
            <a:r>
              <a:rPr lang="en-US" dirty="0" err="1" smtClean="0"/>
              <a:t>d’heures</a:t>
            </a:r>
            <a:r>
              <a:rPr lang="en-US" dirty="0" smtClean="0"/>
              <a:t> (= 20 millions </a:t>
            </a:r>
            <a:r>
              <a:rPr lang="en-US" dirty="0" err="1" smtClean="0"/>
              <a:t>d’heures</a:t>
            </a:r>
            <a:r>
              <a:rPr lang="en-US" dirty="0" smtClean="0"/>
              <a:t>) </a:t>
            </a:r>
            <a:r>
              <a:rPr lang="en-US" dirty="0" err="1" smtClean="0"/>
              <a:t>fournies</a:t>
            </a:r>
            <a:r>
              <a:rPr lang="en-US" dirty="0" smtClean="0"/>
              <a:t> par la France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utilisées</a:t>
            </a:r>
            <a:r>
              <a:rPr lang="en-US" dirty="0" smtClean="0"/>
              <a:t> par </a:t>
            </a:r>
            <a:r>
              <a:rPr lang="en-US" dirty="0" err="1" smtClean="0"/>
              <a:t>d’autres</a:t>
            </a:r>
            <a:r>
              <a:rPr lang="en-US" dirty="0" smtClean="0"/>
              <a:t> pays (</a:t>
            </a:r>
            <a:r>
              <a:rPr lang="en-US" dirty="0" err="1" smtClean="0"/>
              <a:t>Espagne</a:t>
            </a:r>
            <a:r>
              <a:rPr lang="en-US" dirty="0" smtClean="0"/>
              <a:t> et USA) </a:t>
            </a:r>
          </a:p>
          <a:p>
            <a:r>
              <a:rPr lang="en-US" dirty="0" smtClean="0"/>
              <a:t>1 HEPSPEC = 4 KSI2K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3.xml"/><Relationship Id="rId3" Type="http://schemas.openxmlformats.org/officeDocument/2006/relationships/oleObject" Target="???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179"/>
          <a:stretch/>
        </p:blipFill>
        <p:spPr bwMode="auto">
          <a:xfrm>
            <a:off x="0" y="1043869"/>
            <a:ext cx="1447800" cy="543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67B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551613" y="503238"/>
            <a:ext cx="26638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3200" b="1" u="none">
                <a:solidFill>
                  <a:srgbClr val="FFFFFF"/>
                </a:solidFill>
                <a:ea typeface="SimSun" pitchFamily="2" charset="-122"/>
              </a:rPr>
              <a:t>EGI-InSPIRE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713413"/>
            <a:ext cx="781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640388"/>
            <a:ext cx="14478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7667625" y="6586538"/>
            <a:ext cx="1447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FFFF"/>
                </a:solidFill>
                <a:ea typeface="SimSun" pitchFamily="2" charset="-122"/>
              </a:rPr>
              <a:t>www.egi.eu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53975" y="6605588"/>
            <a:ext cx="2286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FFFF"/>
                </a:solidFill>
                <a:ea typeface="SimSun" pitchFamily="2" charset="-122"/>
              </a:rPr>
              <a:t>EGI-InSPIRE RI-261323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130425"/>
            <a:ext cx="72008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3886200"/>
            <a:ext cx="5832648" cy="13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5475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5715CC5-53A4-439F-A85F-0604235AB7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517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July 2014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July 2014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July 2014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July 2014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July 2014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July 2014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July 2014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July 2014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July 2014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412776"/>
            <a:ext cx="8075612" cy="45259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241342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July 2014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EAEAEA"/>
                </a:solidFill>
              </a:rPr>
              <a:t>Ian Bird; Varenna</a:t>
            </a:r>
            <a:endParaRPr lang="en-US" dirty="0">
              <a:solidFill>
                <a:srgbClr val="EAEAEA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D80EBE-9844-8249-A766-B820430A377D}" type="slidenum">
              <a:rPr lang="en-US" smtClean="0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4508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D80EBE-9844-8249-A766-B820430A37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680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404104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060670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Actions_PP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84176" y="404664"/>
            <a:ext cx="745232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>
                <a:latin typeface="Euphemia" panose="020B0503040102020104" pitchFamily="34" charset="0"/>
              </a:defRPr>
            </a:lvl1pPr>
          </a:lstStyle>
          <a:p>
            <a:r>
              <a:rPr lang="fr-FR" dirty="0" smtClean="0"/>
              <a:t>Titre Action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504" y="1268760"/>
            <a:ext cx="8928992" cy="5184576"/>
          </a:xfrm>
          <a:prstGeom prst="rect">
            <a:avLst/>
          </a:prstGeom>
        </p:spPr>
        <p:txBody>
          <a:bodyPr/>
          <a:lstStyle>
            <a:lvl1pPr>
              <a:defRPr sz="2000" b="1" i="0" baseline="0">
                <a:latin typeface="Euphemia" panose="020B0503040102020104" pitchFamily="34" charset="0"/>
              </a:defRPr>
            </a:lvl1pPr>
            <a:lvl2pPr>
              <a:defRPr sz="1800" b="1">
                <a:solidFill>
                  <a:srgbClr val="7030A0"/>
                </a:solidFill>
                <a:latin typeface="Euphemia" panose="020B0503040102020104" pitchFamily="34" charset="0"/>
              </a:defRPr>
            </a:lvl2pPr>
            <a:lvl3pPr>
              <a:defRPr sz="1600" b="1" i="1">
                <a:latin typeface="Euphemia" panose="020B0503040102020104" pitchFamily="34" charset="0"/>
              </a:defRPr>
            </a:lvl3pPr>
            <a:lvl4pPr>
              <a:defRPr>
                <a:latin typeface="Euphemia" panose="020B0503040102020104" pitchFamily="34" charset="0"/>
              </a:defRPr>
            </a:lvl4pPr>
            <a:lvl5pPr>
              <a:defRPr>
                <a:latin typeface="Euphemia" panose="020B0503040102020104" pitchFamily="34" charset="0"/>
              </a:defRPr>
            </a:lvl5pPr>
          </a:lstStyle>
          <a:p>
            <a:pPr lvl="0"/>
            <a:r>
              <a:rPr lang="fr-FR" dirty="0" smtClean="0"/>
              <a:t>Type d’action (émergente, en cours…): 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0"/>
            <a:r>
              <a:rPr lang="fr-FR" dirty="0" smtClean="0"/>
              <a:t>Descriptif:</a:t>
            </a:r>
          </a:p>
          <a:p>
            <a:pPr lvl="0"/>
            <a:r>
              <a:rPr lang="fr-FR" dirty="0" smtClean="0"/>
              <a:t>Durée:</a:t>
            </a:r>
          </a:p>
          <a:p>
            <a:pPr lvl="0"/>
            <a:r>
              <a:rPr lang="fr-FR" dirty="0" smtClean="0"/>
              <a:t>Personnel LPC impliqué :</a:t>
            </a:r>
          </a:p>
          <a:p>
            <a:pPr lvl="0"/>
            <a:r>
              <a:rPr lang="fr-FR" dirty="0" smtClean="0"/>
              <a:t>Collaborations:</a:t>
            </a:r>
          </a:p>
          <a:p>
            <a:pPr lvl="0"/>
            <a:r>
              <a:rPr lang="fr-FR" dirty="0" smtClean="0"/>
              <a:t>Budget (k€):</a:t>
            </a:r>
          </a:p>
          <a:p>
            <a:pPr lvl="0"/>
            <a:endParaRPr lang="fr-FR" dirty="0" smtClean="0"/>
          </a:p>
          <a:p>
            <a:pPr lvl="0"/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21060" y="6581168"/>
            <a:ext cx="467544" cy="188640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Euphemia" panose="020B0503040102020104" pitchFamily="34" charset="0"/>
              </a:defRPr>
            </a:lvl1pPr>
          </a:lstStyle>
          <a:p>
            <a:fld id="{EAED5CD6-F534-48C8-8B8D-8F58678BBB58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518383"/>
            <a:ext cx="8676456" cy="33193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Euphemia" panose="020B0503040102020104" pitchFamily="34" charset="0"/>
              </a:defRPr>
            </a:lvl1pPr>
          </a:lstStyle>
          <a:p>
            <a:r>
              <a:rPr lang="fr-FR" dirty="0" smtClean="0"/>
              <a:t>04-07-14         Réunion des Directeurs d’Unité de l’IN2P3</a:t>
            </a:r>
            <a:endParaRPr lang="fr-FR" dirty="0"/>
          </a:p>
        </p:txBody>
      </p:sp>
      <p:sp>
        <p:nvSpPr>
          <p:cNvPr id="7" name="Espace réservé pour une image  2"/>
          <p:cNvSpPr>
            <a:spLocks noGrp="1"/>
          </p:cNvSpPr>
          <p:nvPr>
            <p:ph type="pic" idx="13" hasCustomPrompt="1"/>
          </p:nvPr>
        </p:nvSpPr>
        <p:spPr>
          <a:xfrm>
            <a:off x="5584812" y="1268760"/>
            <a:ext cx="3535288" cy="2088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Illustration</a:t>
            </a:r>
            <a:endParaRPr lang="fr-FR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8600" y="152400"/>
          <a:ext cx="1033463" cy="1033463"/>
        </p:xfrm>
        <a:graphic>
          <a:graphicData uri="http://schemas.openxmlformats.org/presentationml/2006/ole">
            <p:oleObj spid="_x0000_s107522" name="Document" r:id="rId3" imgW="939800" imgH="939800" progId="Word.Document.12">
              <p:link updateAutomatic="1"/>
            </p:oleObj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313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3717032"/>
            <a:ext cx="8640960" cy="2836168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6604992"/>
            <a:ext cx="8640960" cy="253008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14956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5911767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005064"/>
            <a:ext cx="7772400" cy="1763911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348881"/>
            <a:ext cx="7772400" cy="165618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92006402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916832"/>
            <a:ext cx="4248472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0" y="1916832"/>
            <a:ext cx="4464496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DD07-2C1C-4E98-BDAC-E9219E5F2D2D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3529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75C4F-72C9-4C3A-AED8-74F11D37076B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272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7504" y="1844824"/>
            <a:ext cx="4176464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7504" y="2484586"/>
            <a:ext cx="4176464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427984" y="1844824"/>
            <a:ext cx="4589969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427984" y="2484586"/>
            <a:ext cx="4589969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9083743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75C4F-72C9-4C3A-AED8-74F11D37076B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216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8199441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44824"/>
            <a:ext cx="3286001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844825"/>
            <a:ext cx="5389438" cy="4608512"/>
          </a:xfrm>
        </p:spPr>
        <p:txBody>
          <a:bodyPr/>
          <a:lstStyle>
            <a:lvl1pPr>
              <a:defRPr sz="3200">
                <a:solidFill>
                  <a:srgbClr val="01ADF0"/>
                </a:solidFill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3006875"/>
            <a:ext cx="3286001" cy="34464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1799670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800600"/>
            <a:ext cx="8784976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512" y="1916831"/>
            <a:ext cx="8784976" cy="281074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5367338"/>
            <a:ext cx="8784976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339975" y="6597650"/>
            <a:ext cx="28082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- octobre  2012  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2763521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339975" y="6597650"/>
            <a:ext cx="28082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- octobre  2012 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03038163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844824"/>
            <a:ext cx="2407096" cy="4608512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844824"/>
            <a:ext cx="6019800" cy="4608512"/>
          </a:xfrm>
        </p:spPr>
        <p:txBody>
          <a:bodyPr vert="eaVert"/>
          <a:lstStyle>
            <a:lvl1pPr>
              <a:defRPr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339975" y="6597650"/>
            <a:ext cx="28082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- octobre  2012 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6914886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39975" y="6597650"/>
            <a:ext cx="280828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- octobre  2012  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060670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916832"/>
            <a:ext cx="4248472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0" y="1916832"/>
            <a:ext cx="4464496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DD07-2C1C-4E98-BDAC-E9219E5F2D2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52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July 2014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299208" y="2169000"/>
            <a:ext cx="2556000" cy="253031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1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4941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20" Type="http://schemas.openxmlformats.org/officeDocument/2006/relationships/image" Target="../media/image6.png"/><Relationship Id="rId1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19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11.jpeg"/><Relationship Id="rId15" Type="http://schemas.openxmlformats.org/officeDocument/2006/relationships/image" Target="../media/image12.pn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TopBar_1247width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041257"/>
          </a:xfrm>
          <a:prstGeom prst="rect">
            <a:avLst/>
          </a:prstGeom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67B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124075" y="115888"/>
            <a:ext cx="6840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600200"/>
            <a:ext cx="80756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913" y="6376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992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33" name="Rectangle 17"/>
          <p:cNvSpPr>
            <a:spLocks noChangeArrowheads="1"/>
          </p:cNvSpPr>
          <p:nvPr/>
        </p:nvSpPr>
        <p:spPr bwMode="auto">
          <a:xfrm>
            <a:off x="7667625" y="6586538"/>
            <a:ext cx="1447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FFFF"/>
                </a:solidFill>
                <a:ea typeface="SimSun" pitchFamily="2" charset="-122"/>
              </a:rPr>
              <a:t>www.egi.eu</a:t>
            </a:r>
          </a:p>
        </p:txBody>
      </p:sp>
      <p:sp>
        <p:nvSpPr>
          <p:cNvPr id="1034" name="Rectangle 18"/>
          <p:cNvSpPr>
            <a:spLocks noChangeArrowheads="1"/>
          </p:cNvSpPr>
          <p:nvPr/>
        </p:nvSpPr>
        <p:spPr bwMode="auto">
          <a:xfrm>
            <a:off x="53975" y="6605588"/>
            <a:ext cx="2286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FFFF"/>
                </a:solidFill>
                <a:ea typeface="SimSun" pitchFamily="2" charset="-122"/>
              </a:rPr>
              <a:t>EGI-InSPIRE RI-261323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035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82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1242"/>
            <a:ext cx="8226854" cy="94044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188022"/>
            <a:ext cx="8229600" cy="507731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25 July 2014</a:t>
            </a:r>
            <a:endParaRPr lang="fr-FR" noProof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Bird; Varenna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CERN-60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993026"/>
            <a:ext cx="1003001" cy="864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8018707" y="11241"/>
            <a:ext cx="1111364" cy="8248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rgbClr val="3366FF"/>
        </a:buClr>
        <a:buSzPct val="100000"/>
        <a:buFont typeface="Wingdings" charset="2"/>
        <a:buChar char="q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rgbClr val="800000"/>
        </a:buClr>
        <a:buSzPct val="100000"/>
        <a:buFont typeface="Wingdings" charset="2"/>
        <a:buChar char="§"/>
        <a:defRPr kumimoji="0" sz="260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22476"/>
            <a:ext cx="9144000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3E429-ACA7-2E44-986B-F1207AE56A07}" type="datetimeFigureOut">
              <a:rPr lang="fr-FR" smtClean="0"/>
              <a:pPr/>
              <a:t>24/10/14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205637" y="176848"/>
            <a:ext cx="1005840" cy="1005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45337" y="276440"/>
            <a:ext cx="751840" cy="751840"/>
          </a:xfrm>
          <a:prstGeom prst="rect">
            <a:avLst/>
          </a:prstGeom>
          <a:noFill/>
          <a:ln w="9525">
            <a:miter lim="800000"/>
            <a:headEnd/>
            <a:tailEnd/>
          </a:ln>
        </p:spPr>
      </p:pic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8094980" y="176848"/>
            <a:ext cx="1005840" cy="1005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Logo_IDGC_100x150.jp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272145" y="176848"/>
            <a:ext cx="670560" cy="9857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7950" y="1268413"/>
            <a:ext cx="8928100" cy="431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07950" y="1844675"/>
            <a:ext cx="89281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7950" y="6592888"/>
            <a:ext cx="2133600" cy="265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219700" y="6597650"/>
            <a:ext cx="1296988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-128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01ADF0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hyperlink" Target="http://www.creatis.insa-lyon.fr/vip" TargetMode="External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hyperlink" Target="http://go.egi.eu/wiki.robot.users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24.gif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3886200"/>
            <a:ext cx="8640960" cy="1447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dirty="0" smtClean="0">
                <a:effectLst/>
              </a:rPr>
              <a:t>France Grilles</a:t>
            </a:r>
            <a:br>
              <a:rPr lang="en-GB" sz="3600" dirty="0" smtClean="0">
                <a:effectLst/>
              </a:rPr>
            </a:br>
            <a:r>
              <a:rPr lang="en-GB" sz="3600" dirty="0" smtClean="0">
                <a:effectLst/>
              </a:rPr>
              <a:t/>
            </a:r>
            <a:br>
              <a:rPr lang="en-GB" sz="3600" dirty="0" smtClean="0">
                <a:effectLst/>
              </a:rPr>
            </a:br>
            <a:endParaRPr lang="en-GB" sz="3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251520" y="4648200"/>
            <a:ext cx="8640960" cy="1600200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solidFill>
                  <a:srgbClr val="FFFFFF"/>
                </a:solidFill>
              </a:rPr>
              <a:t>V. Breton</a:t>
            </a:r>
          </a:p>
          <a:p>
            <a:r>
              <a:rPr lang="en-GB" sz="2400" b="1" dirty="0" smtClean="0">
                <a:solidFill>
                  <a:srgbClr val="FFFFFF"/>
                </a:solidFill>
              </a:rPr>
              <a:t>Exposé au </a:t>
            </a:r>
            <a:r>
              <a:rPr lang="en-GB" sz="2400" b="1" dirty="0" err="1" smtClean="0">
                <a:solidFill>
                  <a:srgbClr val="FFFFFF"/>
                </a:solidFill>
              </a:rPr>
              <a:t>Conseil</a:t>
            </a:r>
            <a:r>
              <a:rPr lang="en-GB" sz="2400" b="1" dirty="0" smtClean="0">
                <a:solidFill>
                  <a:srgbClr val="FFFFFF"/>
                </a:solidFill>
              </a:rPr>
              <a:t> </a:t>
            </a:r>
            <a:r>
              <a:rPr lang="en-GB" sz="2400" b="1" dirty="0" err="1" smtClean="0">
                <a:solidFill>
                  <a:srgbClr val="FFFFFF"/>
                </a:solidFill>
              </a:rPr>
              <a:t>Scientifique</a:t>
            </a:r>
            <a:r>
              <a:rPr lang="en-GB" sz="2400" b="1" dirty="0" smtClean="0">
                <a:solidFill>
                  <a:srgbClr val="FFFFFF"/>
                </a:solidFill>
              </a:rPr>
              <a:t> de l’IN2P3</a:t>
            </a:r>
          </a:p>
          <a:p>
            <a:r>
              <a:rPr lang="en-GB" sz="2400" b="1" dirty="0" smtClean="0">
                <a:solidFill>
                  <a:srgbClr val="FFFFFF"/>
                </a:solidFill>
              </a:rPr>
              <a:t>23/10/2014</a:t>
            </a:r>
            <a:br>
              <a:rPr lang="en-GB" sz="2400" b="1" dirty="0" smtClean="0">
                <a:solidFill>
                  <a:srgbClr val="FFFFFF"/>
                </a:solidFill>
              </a:rPr>
            </a:br>
            <a:endParaRPr lang="en-GB" sz="2400" b="1" dirty="0" smtClean="0">
              <a:solidFill>
                <a:srgbClr val="FFFFFF"/>
              </a:solidFill>
            </a:endParaRPr>
          </a:p>
          <a:p>
            <a:r>
              <a:rPr lang="en-GB" sz="2400" b="1" dirty="0" err="1" smtClean="0">
                <a:solidFill>
                  <a:srgbClr val="FFFFFF"/>
                </a:solidFill>
              </a:rPr>
              <a:t>Crédit</a:t>
            </a:r>
            <a:r>
              <a:rPr lang="en-GB" sz="2400" b="1" dirty="0" smtClean="0">
                <a:solidFill>
                  <a:srgbClr val="FFFFFF"/>
                </a:solidFill>
              </a:rPr>
              <a:t>: I. Bird, S. </a:t>
            </a:r>
            <a:r>
              <a:rPr lang="en-GB" sz="2400" b="1" dirty="0" err="1" smtClean="0">
                <a:solidFill>
                  <a:srgbClr val="FFFFFF"/>
                </a:solidFill>
              </a:rPr>
              <a:t>Gervois</a:t>
            </a:r>
            <a:r>
              <a:rPr lang="en-GB" sz="2400" b="1" dirty="0" smtClean="0">
                <a:solidFill>
                  <a:srgbClr val="FFFFFF"/>
                </a:solidFill>
              </a:rPr>
              <a:t>, J. </a:t>
            </a:r>
            <a:r>
              <a:rPr lang="en-GB" sz="2400" b="1" dirty="0" err="1" smtClean="0">
                <a:solidFill>
                  <a:srgbClr val="FFFFFF"/>
                </a:solidFill>
              </a:rPr>
              <a:t>Pansanel</a:t>
            </a:r>
            <a:r>
              <a:rPr lang="en-GB" sz="2400" b="1" dirty="0" smtClean="0">
                <a:solidFill>
                  <a:srgbClr val="FFFFFF"/>
                </a:solidFill>
              </a:rPr>
              <a:t>, G. </a:t>
            </a:r>
            <a:r>
              <a:rPr lang="en-GB" sz="2400" b="1" dirty="0" err="1" smtClean="0">
                <a:solidFill>
                  <a:srgbClr val="FFFFFF"/>
                </a:solidFill>
              </a:rPr>
              <a:t>Romier</a:t>
            </a:r>
            <a:endParaRPr lang="fr-FR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14400"/>
            <a:ext cx="8229600" cy="1143000"/>
          </a:xfrm>
        </p:spPr>
        <p:txBody>
          <a:bodyPr/>
          <a:lstStyle/>
          <a:p>
            <a:r>
              <a:rPr lang="en-US" sz="3200" dirty="0" smtClean="0"/>
              <a:t>La France </a:t>
            </a:r>
            <a:r>
              <a:rPr lang="en-US" sz="3200" dirty="0" err="1" smtClean="0"/>
              <a:t>dans</a:t>
            </a:r>
            <a:r>
              <a:rPr lang="en-US" sz="3200" dirty="0" smtClean="0"/>
              <a:t> EGI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950" y="1951037"/>
            <a:ext cx="8928100" cy="4525963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EGI = Initiative de Grille Européenne</a:t>
            </a:r>
          </a:p>
          <a:p>
            <a:pPr lvl="1"/>
            <a:r>
              <a:rPr lang="fr-FR" dirty="0" smtClean="0"/>
              <a:t>Fédération internationale de ressources de calcul et de stockage</a:t>
            </a:r>
          </a:p>
          <a:p>
            <a:pPr lvl="1"/>
            <a:r>
              <a:rPr lang="fr-FR" dirty="0" smtClean="0"/>
              <a:t>490000 cœurs et 280 PB de données dans 57 pays</a:t>
            </a:r>
          </a:p>
          <a:p>
            <a:pPr lvl="1"/>
            <a:r>
              <a:rPr lang="fr-FR" dirty="0" smtClean="0"/>
              <a:t>&gt; 20000 utilisateurs</a:t>
            </a:r>
          </a:p>
          <a:p>
            <a:r>
              <a:rPr lang="fr-FR" dirty="0" smtClean="0"/>
              <a:t>WLCG vs EGI</a:t>
            </a:r>
          </a:p>
          <a:p>
            <a:pPr lvl="1"/>
            <a:r>
              <a:rPr lang="fr-FR" dirty="0" smtClean="0"/>
              <a:t>les ressources de calcul et de stockage de WLCG sont intégrées dans EGI</a:t>
            </a:r>
          </a:p>
          <a:p>
            <a:pPr lvl="2"/>
            <a:r>
              <a:rPr lang="fr-FR" dirty="0" smtClean="0"/>
              <a:t>WLCG représente 50% du calcul, 80% du stockage et 40% des utilisateurs d’EGI</a:t>
            </a:r>
          </a:p>
          <a:p>
            <a:pPr lvl="1"/>
            <a:r>
              <a:rPr lang="fr-FR" dirty="0" smtClean="0"/>
              <a:t>EGI offre des services à WLCG</a:t>
            </a:r>
          </a:p>
          <a:p>
            <a:pPr lvl="2"/>
            <a:r>
              <a:rPr lang="fr-FR" dirty="0" smtClean="0"/>
              <a:t>Surveillance et comptabilité des ressources</a:t>
            </a:r>
          </a:p>
          <a:p>
            <a:pPr lvl="2"/>
            <a:r>
              <a:rPr lang="fr-FR" dirty="0" smtClean="0"/>
              <a:t>Sécurité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coûte</a:t>
            </a:r>
            <a:r>
              <a:rPr lang="en-US" sz="3200" dirty="0" smtClean="0"/>
              <a:t> et </a:t>
            </a:r>
            <a:r>
              <a:rPr lang="en-US" sz="3200" dirty="0" err="1" smtClean="0"/>
              <a:t>rapporte</a:t>
            </a:r>
            <a:r>
              <a:rPr lang="en-US" sz="3200" dirty="0" smtClean="0"/>
              <a:t> EGI </a:t>
            </a:r>
            <a:r>
              <a:rPr lang="en-US" sz="3200" dirty="0" err="1" smtClean="0"/>
              <a:t>à</a:t>
            </a:r>
            <a:r>
              <a:rPr lang="en-US" sz="3200" dirty="0" smtClean="0"/>
              <a:t> la France?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coûte</a:t>
            </a:r>
            <a:r>
              <a:rPr lang="en-US" dirty="0" smtClean="0"/>
              <a:t> EGI?</a:t>
            </a:r>
          </a:p>
          <a:p>
            <a:pPr lvl="1"/>
            <a:r>
              <a:rPr lang="en-US" dirty="0" err="1" smtClean="0"/>
              <a:t>Cotisation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EGI: 87 K€ en 2014 </a:t>
            </a:r>
          </a:p>
          <a:p>
            <a:pPr lvl="2"/>
            <a:r>
              <a:rPr lang="en-US" dirty="0" err="1" smtClean="0"/>
              <a:t>Payée</a:t>
            </a:r>
            <a:r>
              <a:rPr lang="en-US" dirty="0" smtClean="0"/>
              <a:t> par </a:t>
            </a:r>
            <a:r>
              <a:rPr lang="en-US" dirty="0" err="1" smtClean="0"/>
              <a:t>tous</a:t>
            </a:r>
            <a:r>
              <a:rPr lang="en-US" dirty="0" smtClean="0"/>
              <a:t> les </a:t>
            </a:r>
            <a:r>
              <a:rPr lang="en-US" dirty="0" err="1" smtClean="0"/>
              <a:t>partenaires</a:t>
            </a:r>
            <a:r>
              <a:rPr lang="en-US" dirty="0" smtClean="0"/>
              <a:t> du GIS</a:t>
            </a:r>
          </a:p>
          <a:p>
            <a:pPr lvl="1"/>
            <a:r>
              <a:rPr lang="en-US" dirty="0" smtClean="0"/>
              <a:t>Contribution </a:t>
            </a:r>
            <a:r>
              <a:rPr lang="en-US" dirty="0" err="1" smtClean="0"/>
              <a:t>française</a:t>
            </a:r>
            <a:r>
              <a:rPr lang="en-US" dirty="0" smtClean="0"/>
              <a:t> aux “core services” </a:t>
            </a:r>
            <a:r>
              <a:rPr lang="en-US" dirty="0" err="1" smtClean="0"/>
              <a:t>d’EGI</a:t>
            </a:r>
            <a:endParaRPr lang="en-US" dirty="0" smtClean="0"/>
          </a:p>
          <a:p>
            <a:pPr lvl="2"/>
            <a:r>
              <a:rPr lang="en-US" dirty="0" smtClean="0"/>
              <a:t>En 2014: 207K€ </a:t>
            </a:r>
            <a:r>
              <a:rPr lang="en-US" dirty="0" err="1" smtClean="0"/>
              <a:t>dont</a:t>
            </a:r>
            <a:r>
              <a:rPr lang="en-US" dirty="0" smtClean="0"/>
              <a:t> 40% </a:t>
            </a:r>
            <a:r>
              <a:rPr lang="en-US" dirty="0" err="1" smtClean="0"/>
              <a:t>pris</a:t>
            </a:r>
            <a:r>
              <a:rPr lang="en-US" dirty="0" smtClean="0"/>
              <a:t> en charge par </a:t>
            </a:r>
            <a:r>
              <a:rPr lang="en-US" dirty="0" err="1" smtClean="0"/>
              <a:t>EGI.eu</a:t>
            </a:r>
            <a:endParaRPr lang="en-US" dirty="0" smtClean="0"/>
          </a:p>
          <a:p>
            <a:pPr lvl="3"/>
            <a:r>
              <a:rPr lang="en-US" dirty="0" err="1" smtClean="0"/>
              <a:t>Portail</a:t>
            </a:r>
            <a:r>
              <a:rPr lang="en-US" dirty="0" smtClean="0"/>
              <a:t> des </a:t>
            </a:r>
            <a:r>
              <a:rPr lang="en-US" dirty="0" err="1" smtClean="0"/>
              <a:t>Opérations</a:t>
            </a:r>
            <a:r>
              <a:rPr lang="en-US" dirty="0" smtClean="0"/>
              <a:t> (CC-IN2P3)</a:t>
            </a:r>
          </a:p>
          <a:p>
            <a:pPr lvl="3"/>
            <a:r>
              <a:rPr lang="en-US" dirty="0" err="1" smtClean="0"/>
              <a:t>Serveur</a:t>
            </a:r>
            <a:r>
              <a:rPr lang="en-US" dirty="0" smtClean="0"/>
              <a:t> SAM (CC-IN2P3)</a:t>
            </a:r>
          </a:p>
          <a:p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rapporte</a:t>
            </a:r>
            <a:r>
              <a:rPr lang="en-US" dirty="0" smtClean="0"/>
              <a:t> EGI?</a:t>
            </a:r>
          </a:p>
          <a:p>
            <a:pPr lvl="1"/>
            <a:r>
              <a:rPr lang="en-US" dirty="0" smtClean="0"/>
              <a:t>Du </a:t>
            </a:r>
            <a:r>
              <a:rPr lang="en-US" dirty="0" err="1" smtClean="0"/>
              <a:t>financement</a:t>
            </a:r>
            <a:r>
              <a:rPr lang="en-US" dirty="0" smtClean="0"/>
              <a:t> </a:t>
            </a:r>
            <a:r>
              <a:rPr lang="en-US" dirty="0" err="1" smtClean="0"/>
              <a:t>européen</a:t>
            </a:r>
            <a:r>
              <a:rPr lang="en-US" dirty="0" smtClean="0"/>
              <a:t> (1,455 M€ pour le CNRS , 280K€ pour le CEA </a:t>
            </a:r>
            <a:r>
              <a:rPr lang="en-US" dirty="0" err="1" smtClean="0"/>
              <a:t>sur</a:t>
            </a:r>
            <a:r>
              <a:rPr lang="en-US" dirty="0" smtClean="0"/>
              <a:t> 56 </a:t>
            </a:r>
            <a:r>
              <a:rPr lang="en-US" dirty="0" err="1" smtClean="0"/>
              <a:t>mois</a:t>
            </a:r>
            <a:r>
              <a:rPr lang="en-US" dirty="0" smtClean="0"/>
              <a:t> pour le </a:t>
            </a:r>
            <a:r>
              <a:rPr lang="en-US" dirty="0" err="1" smtClean="0"/>
              <a:t>projet</a:t>
            </a:r>
            <a:r>
              <a:rPr lang="en-US" dirty="0" smtClean="0"/>
              <a:t> EGI-Inspire)</a:t>
            </a:r>
          </a:p>
          <a:p>
            <a:pPr lvl="1"/>
            <a:r>
              <a:rPr lang="en-US" dirty="0" smtClean="0"/>
              <a:t>Des </a:t>
            </a:r>
            <a:r>
              <a:rPr lang="en-US" dirty="0" err="1" smtClean="0"/>
              <a:t>dizaines</a:t>
            </a:r>
            <a:r>
              <a:rPr lang="en-US" dirty="0" smtClean="0"/>
              <a:t> de millions </a:t>
            </a:r>
            <a:r>
              <a:rPr lang="en-US" dirty="0" err="1" smtClean="0"/>
              <a:t>d’heures</a:t>
            </a:r>
            <a:r>
              <a:rPr lang="en-US" dirty="0" smtClean="0"/>
              <a:t> de </a:t>
            </a:r>
            <a:r>
              <a:rPr lang="en-US" dirty="0" err="1" smtClean="0"/>
              <a:t>calcul</a:t>
            </a:r>
            <a:r>
              <a:rPr lang="en-US" dirty="0" smtClean="0"/>
              <a:t> hors de France</a:t>
            </a:r>
          </a:p>
          <a:p>
            <a:pPr lvl="1"/>
            <a:r>
              <a:rPr lang="en-US" dirty="0" smtClean="0"/>
              <a:t>Un </a:t>
            </a:r>
            <a:r>
              <a:rPr lang="en-US" dirty="0" err="1" smtClean="0"/>
              <a:t>réseau</a:t>
            </a:r>
            <a:r>
              <a:rPr lang="en-US" dirty="0" smtClean="0"/>
              <a:t> </a:t>
            </a:r>
            <a:r>
              <a:rPr lang="en-US" dirty="0" err="1" smtClean="0"/>
              <a:t>humain</a:t>
            </a:r>
            <a:r>
              <a:rPr lang="en-US" dirty="0" smtClean="0"/>
              <a:t> </a:t>
            </a:r>
            <a:r>
              <a:rPr lang="en-US" dirty="0" err="1" smtClean="0"/>
              <a:t>d’experts</a:t>
            </a:r>
            <a:r>
              <a:rPr lang="en-US" dirty="0" smtClean="0"/>
              <a:t> (cloud computing, </a:t>
            </a:r>
            <a:r>
              <a:rPr lang="en-US" dirty="0" err="1" smtClean="0"/>
              <a:t>sécurité</a:t>
            </a:r>
            <a:r>
              <a:rPr lang="en-US" dirty="0" smtClean="0"/>
              <a:t>)	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90600"/>
            <a:ext cx="6781800" cy="1066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Les </a:t>
            </a:r>
            <a:r>
              <a:rPr lang="en-US" sz="3200" dirty="0" err="1" smtClean="0"/>
              <a:t>ressources</a:t>
            </a:r>
            <a:r>
              <a:rPr lang="en-US" sz="3200" dirty="0" smtClean="0"/>
              <a:t> de France Grilles</a:t>
            </a:r>
            <a:endParaRPr lang="en-US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pic>
        <p:nvPicPr>
          <p:cNvPr id="5" name="Image 4" descr="2014-03-Carte-FG-Clou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635" y="1981200"/>
            <a:ext cx="4596765" cy="4467225"/>
          </a:xfrm>
          <a:prstGeom prst="rect">
            <a:avLst/>
          </a:prstGeom>
        </p:spPr>
      </p:pic>
      <p:pic>
        <p:nvPicPr>
          <p:cNvPr id="6" name="Image 5" descr="2014-03-Carte-FG-Gri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65" y="1905000"/>
            <a:ext cx="4596765" cy="44672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5791200"/>
            <a:ext cx="164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42500 CPUs</a:t>
            </a:r>
          </a:p>
          <a:p>
            <a:r>
              <a:rPr lang="en-US" dirty="0" smtClean="0"/>
              <a:t>21 </a:t>
            </a:r>
            <a:r>
              <a:rPr lang="en-US" dirty="0" err="1" smtClean="0"/>
              <a:t>PetaOctets</a:t>
            </a:r>
            <a:r>
              <a:rPr lang="en-US" dirty="0" smtClean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15486" y="5791200"/>
            <a:ext cx="1617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1800 CPUs</a:t>
            </a:r>
          </a:p>
          <a:p>
            <a:r>
              <a:rPr lang="en-US" dirty="0" smtClean="0"/>
              <a:t>95 </a:t>
            </a:r>
            <a:r>
              <a:rPr lang="en-US" dirty="0" err="1" smtClean="0"/>
              <a:t>TeraOctets</a:t>
            </a:r>
            <a:endParaRPr lang="en-US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2805343" y="6096000"/>
            <a:ext cx="353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Colonne</a:t>
            </a:r>
            <a:r>
              <a:rPr lang="en-US" dirty="0" smtClean="0"/>
              <a:t> </a:t>
            </a:r>
            <a:r>
              <a:rPr lang="en-US" dirty="0" err="1" smtClean="0"/>
              <a:t>vertébrale</a:t>
            </a:r>
            <a:r>
              <a:rPr lang="en-US" dirty="0" smtClean="0"/>
              <a:t>: LCG-France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9906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Indicateurs</a:t>
            </a:r>
            <a:r>
              <a:rPr lang="en-US" sz="2800" dirty="0" smtClean="0"/>
              <a:t> de performances de </a:t>
            </a:r>
            <a:r>
              <a:rPr lang="en-US" sz="2800" dirty="0" err="1" smtClean="0"/>
              <a:t>l’infrastructure</a:t>
            </a:r>
            <a:endParaRPr lang="en-US" sz="2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266700" y="1905000"/>
          <a:ext cx="8610600" cy="4754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5400"/>
                <a:gridCol w="1752600"/>
                <a:gridCol w="1828800"/>
                <a:gridCol w="1676400"/>
                <a:gridCol w="2057400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Année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 dirty="0"/>
                        <a:t>Ressources de la grille (nombre de </a:t>
                      </a:r>
                      <a:r>
                        <a:rPr lang="fr-FR" sz="2400" dirty="0" err="1"/>
                        <a:t>CPUs</a:t>
                      </a:r>
                      <a:r>
                        <a:rPr lang="fr-FR" sz="2400" dirty="0"/>
                        <a:t> – stockage en ligne)</a:t>
                      </a:r>
                      <a:endParaRPr lang="fr-FR" sz="24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Fiabilité et Disponibilité de la grille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Nombre de sites de la fédération de clouds (dont sites en production)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Ressources de la fédération de clouds (nombre de cœurs – Toctets de stockage)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2012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32000 CPUs – 16 PO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99% - 98,4%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2 (0)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900 cœurs – 26 TOctets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2013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35000 CPUs – 18 PO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&gt;99%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4 (2)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1500 cœurs – 86 TOctets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2014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42500 CPUs- 21 PO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&gt;99%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/>
                        <a:t>8 (3)</a:t>
                      </a:r>
                      <a:endParaRPr lang="fr-FR" sz="24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400" dirty="0"/>
                        <a:t>1800 cœurs – 95 </a:t>
                      </a:r>
                      <a:r>
                        <a:rPr lang="fr-FR" sz="2400" dirty="0" err="1"/>
                        <a:t>TOctets</a:t>
                      </a:r>
                      <a:endParaRPr lang="fr-FR" sz="24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 1"/>
          <p:cNvGraphicFramePr/>
          <p:nvPr/>
        </p:nvGraphicFramePr>
        <p:xfrm>
          <a:off x="0" y="2209800"/>
          <a:ext cx="9144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990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Disciplines </a:t>
            </a:r>
            <a:r>
              <a:rPr lang="en-US" sz="3200" dirty="0" err="1" smtClean="0"/>
              <a:t>scientifiques</a:t>
            </a:r>
            <a:r>
              <a:rPr lang="en-US" sz="3200" dirty="0" smtClean="0"/>
              <a:t> des </a:t>
            </a:r>
            <a:r>
              <a:rPr lang="en-US" sz="3200" dirty="0" err="1" smtClean="0"/>
              <a:t>utilisateurs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90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Evolution des usages</a:t>
            </a:r>
            <a:endParaRPr lang="en-US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228600" y="2133600"/>
          <a:ext cx="8686799" cy="3962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71599"/>
                <a:gridCol w="1600200"/>
                <a:gridCol w="1981201"/>
                <a:gridCol w="1219200"/>
                <a:gridCol w="2514599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 dirty="0"/>
                        <a:t>Année (nombre au 1</a:t>
                      </a:r>
                      <a:r>
                        <a:rPr lang="fr-FR" sz="2000" baseline="30000" dirty="0"/>
                        <a:t>er</a:t>
                      </a:r>
                      <a:r>
                        <a:rPr lang="fr-FR" sz="2000" dirty="0"/>
                        <a:t> Septembre)</a:t>
                      </a:r>
                      <a:endParaRPr lang="fr-FR" sz="20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 dirty="0"/>
                        <a:t>Nb d’utilisateurs dans la VO France Grilles</a:t>
                      </a:r>
                      <a:endParaRPr lang="fr-FR" sz="20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Nb d’utilisateurs du service FG-DIRAC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Titulaires de certificats Grid2-FR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 dirty="0"/>
                        <a:t>Utilisateurs du portail Virtual Imaging Platform à CREATIS</a:t>
                      </a:r>
                      <a:r>
                        <a:rPr lang="fr-FR" sz="2000" dirty="0" smtClean="0"/>
                        <a:t>  </a:t>
                      </a:r>
                      <a:r>
                        <a:rPr lang="fr-FR" sz="2000" dirty="0"/>
                        <a:t>(utilisateurs français) </a:t>
                      </a:r>
                      <a:endParaRPr lang="fr-FR" sz="20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2012 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-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r-FR" sz="2000"/>
                        <a:t>plus de 60 utilisateurs et 12 VOs</a:t>
                      </a:r>
                      <a:endParaRPr lang="fr-FR" sz="2000"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1003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241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2013 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23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156 utilisateurs (hors VO formation) - 19 VOs – VIP 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980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479 (175)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2014 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57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180 utilisateurs – 17 VOs – VIP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/>
                        <a:t>931</a:t>
                      </a:r>
                      <a:endParaRPr lang="fr-FR" sz="20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 dirty="0"/>
                        <a:t>684 (240)</a:t>
                      </a:r>
                      <a:endParaRPr lang="fr-FR" sz="20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12838"/>
            <a:ext cx="82296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Le service FG DIRAC</a:t>
            </a:r>
            <a:endParaRPr lang="en-US" dirty="0"/>
          </a:p>
        </p:txBody>
      </p:sp>
      <p:pic>
        <p:nvPicPr>
          <p:cNvPr id="5" name="Image 4" descr="statistiques serveur FG Dirac par grou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19746"/>
            <a:ext cx="6584339" cy="49382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89206" y="2598003"/>
            <a:ext cx="2254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17 </a:t>
            </a:r>
            <a:r>
              <a:rPr lang="en-US" sz="2400" dirty="0" err="1" smtClean="0"/>
              <a:t>VOs</a:t>
            </a:r>
            <a:endParaRPr lang="en-US" sz="2400" dirty="0" smtClean="0"/>
          </a:p>
          <a:p>
            <a:r>
              <a:rPr lang="en-US" sz="2400" dirty="0" smtClean="0"/>
              <a:t>180 </a:t>
            </a:r>
            <a:r>
              <a:rPr lang="en-US" sz="2400" dirty="0" err="1" smtClean="0"/>
              <a:t>utilisateurs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91841" y="976422"/>
            <a:ext cx="2777760" cy="1574086"/>
            <a:chOff x="411" y="678"/>
            <a:chExt cx="1929" cy="109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11" y="678"/>
              <a:ext cx="1929" cy="1093"/>
              <a:chOff x="411" y="678"/>
              <a:chExt cx="1929" cy="1093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 t="595" r="63936" b="43906"/>
              <a:stretch>
                <a:fillRect/>
              </a:stretch>
            </p:blipFill>
            <p:spPr bwMode="auto">
              <a:xfrm>
                <a:off x="451" y="723"/>
                <a:ext cx="1881" cy="1029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  <p:sp>
            <p:nvSpPr>
              <p:cNvPr id="3076" name="Rectangle 4"/>
              <p:cNvSpPr>
                <a:spLocks noChangeArrowheads="1"/>
              </p:cNvSpPr>
              <p:nvPr/>
            </p:nvSpPr>
            <p:spPr bwMode="auto">
              <a:xfrm>
                <a:off x="782" y="678"/>
                <a:ext cx="1558" cy="127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411" y="712"/>
                <a:ext cx="43" cy="1059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78" name="Rectangle 6"/>
              <p:cNvSpPr>
                <a:spLocks noChangeArrowheads="1"/>
              </p:cNvSpPr>
              <p:nvPr/>
            </p:nvSpPr>
            <p:spPr bwMode="auto">
              <a:xfrm>
                <a:off x="411" y="712"/>
                <a:ext cx="58" cy="51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3079" name="Line 7"/>
            <p:cNvSpPr>
              <a:spLocks noChangeShapeType="1"/>
            </p:cNvSpPr>
            <p:nvPr/>
          </p:nvSpPr>
          <p:spPr bwMode="auto">
            <a:xfrm>
              <a:off x="458" y="1751"/>
              <a:ext cx="1882" cy="0"/>
            </a:xfrm>
            <a:prstGeom prst="line">
              <a:avLst/>
            </a:prstGeom>
            <a:noFill/>
            <a:ln w="9000" cap="flat">
              <a:solidFill>
                <a:srgbClr val="CCCCCC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>
              <a:off x="2331" y="809"/>
              <a:ext cx="9" cy="940"/>
            </a:xfrm>
            <a:prstGeom prst="line">
              <a:avLst/>
            </a:prstGeom>
            <a:noFill/>
            <a:ln w="9000" cap="flat">
              <a:solidFill>
                <a:srgbClr val="CCCCCC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55600" y="830615"/>
            <a:ext cx="1116000" cy="236185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100" b="1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Web portal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530241" y="4225404"/>
            <a:ext cx="4278240" cy="2515945"/>
          </a:xfrm>
          <a:prstGeom prst="rect">
            <a:avLst/>
          </a:prstGeom>
          <a:solidFill>
            <a:srgbClr val="C0C0C0"/>
          </a:solidFill>
          <a:ln w="9525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4481280" y="3999300"/>
            <a:ext cx="336960" cy="23618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100" b="1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Users</a:t>
            </a: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6480" y="4586882"/>
            <a:ext cx="4178880" cy="2111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488481" y="4254207"/>
            <a:ext cx="3555360" cy="33843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479 registered users in Nov 2013 (175 in France)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Most used robot certificate in EGI (</a:t>
            </a:r>
            <a:r>
              <a:rPr lang="en-US" sz="900" dirty="0">
                <a:solidFill>
                  <a:srgbClr val="000000"/>
                </a:solidFill>
                <a:ea typeface="WenQuanYi Zen Hei" charset="0"/>
                <a:cs typeface="WenQuanYi Zen Hei" charset="0"/>
                <a:hlinkClick r:id="rId5"/>
              </a:rPr>
              <a:t>http://go.egi.eu/wiki.robot.users</a:t>
            </a:r>
            <a:r>
              <a:rPr lang="en-US" sz="9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)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190081" y="3280665"/>
            <a:ext cx="3972960" cy="3465004"/>
          </a:xfrm>
          <a:prstGeom prst="rect">
            <a:avLst/>
          </a:prstGeom>
          <a:solidFill>
            <a:srgbClr val="C0C0C0"/>
          </a:solidFill>
          <a:ln w="9525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2390400" y="3378595"/>
            <a:ext cx="1349280" cy="210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b="1" dirty="0" err="1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Neuro</a:t>
            </a:r>
            <a:r>
              <a:rPr lang="en-US" sz="900" b="1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-image analysis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76641" y="3369954"/>
            <a:ext cx="1723680" cy="1594248"/>
            <a:chOff x="331" y="2340"/>
            <a:chExt cx="1197" cy="1107"/>
          </a:xfrm>
        </p:grpSpPr>
        <p:sp>
          <p:nvSpPr>
            <p:cNvPr id="3089" name="Text Box 17"/>
            <p:cNvSpPr txBox="1">
              <a:spLocks noChangeArrowheads="1"/>
            </p:cNvSpPr>
            <p:nvPr/>
          </p:nvSpPr>
          <p:spPr bwMode="auto">
            <a:xfrm>
              <a:off x="341" y="2340"/>
              <a:ext cx="1114" cy="14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 sz="900" b="1" dirty="0">
                  <a:solidFill>
                    <a:srgbClr val="333333"/>
                  </a:solidFill>
                  <a:ea typeface="WenQuanYi Zen Hei" charset="0"/>
                  <a:cs typeface="WenQuanYi Zen Hei" charset="0"/>
                </a:rPr>
                <a:t>Cancer therapy simulation</a:t>
              </a:r>
            </a:p>
          </p:txBody>
        </p:sp>
        <p:pic>
          <p:nvPicPr>
            <p:cNvPr id="3090" name="Picture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3" y="2464"/>
              <a:ext cx="1087" cy="79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3091" name="Text Box 19"/>
            <p:cNvSpPr txBox="1">
              <a:spLocks noChangeArrowheads="1"/>
            </p:cNvSpPr>
            <p:nvPr/>
          </p:nvSpPr>
          <p:spPr bwMode="auto">
            <a:xfrm>
              <a:off x="331" y="3249"/>
              <a:ext cx="1197" cy="19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 sz="700" dirty="0">
                  <a:solidFill>
                    <a:srgbClr val="000000"/>
                  </a:solidFill>
                  <a:ea typeface="WenQuanYi Zen Hei" charset="0"/>
                  <a:cs typeface="WenQuanYi Zen Hei" charset="0"/>
                </a:rPr>
                <a:t>Prostate radiotherapy  plan simulated </a:t>
              </a:r>
            </a:p>
            <a:p>
              <a:pPr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 sz="700" dirty="0">
                  <a:solidFill>
                    <a:srgbClr val="000000"/>
                  </a:solidFill>
                  <a:ea typeface="WenQuanYi Zen Hei" charset="0"/>
                  <a:cs typeface="WenQuanYi Zen Hei" charset="0"/>
                </a:rPr>
                <a:t>with GATE(L. </a:t>
              </a:r>
              <a:r>
                <a:rPr lang="en-US" sz="700" dirty="0" err="1">
                  <a:solidFill>
                    <a:srgbClr val="000000"/>
                  </a:solidFill>
                  <a:ea typeface="WenQuanYi Zen Hei" charset="0"/>
                  <a:cs typeface="WenQuanYi Zen Hei" charset="0"/>
                </a:rPr>
                <a:t>Grevillot</a:t>
              </a:r>
              <a:r>
                <a:rPr lang="en-US" sz="700" dirty="0">
                  <a:solidFill>
                    <a:srgbClr val="000000"/>
                  </a:solidFill>
                  <a:ea typeface="WenQuanYi Zen Hei" charset="0"/>
                  <a:cs typeface="WenQuanYi Zen Hei" charset="0"/>
                </a:rPr>
                <a:t> and  D. </a:t>
              </a:r>
              <a:r>
                <a:rPr lang="en-US" sz="700" dirty="0" err="1">
                  <a:solidFill>
                    <a:srgbClr val="000000"/>
                  </a:solidFill>
                  <a:ea typeface="WenQuanYi Zen Hei" charset="0"/>
                  <a:cs typeface="WenQuanYi Zen Hei" charset="0"/>
                </a:rPr>
                <a:t>Sarrut</a:t>
              </a:r>
              <a:r>
                <a:rPr lang="en-US" sz="700" dirty="0">
                  <a:solidFill>
                    <a:srgbClr val="000000"/>
                  </a:solidFill>
                  <a:ea typeface="WenQuanYi Zen Hei" charset="0"/>
                  <a:cs typeface="WenQuanYi Zen Hei" charset="0"/>
                </a:rPr>
                <a:t>)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67360" y="5008846"/>
            <a:ext cx="3065760" cy="1638892"/>
            <a:chOff x="394" y="3478"/>
            <a:chExt cx="2129" cy="1138"/>
          </a:xfrm>
        </p:grpSpPr>
        <p:sp>
          <p:nvSpPr>
            <p:cNvPr id="3093" name="Text Box 21"/>
            <p:cNvSpPr txBox="1">
              <a:spLocks noChangeArrowheads="1"/>
            </p:cNvSpPr>
            <p:nvPr/>
          </p:nvSpPr>
          <p:spPr bwMode="auto">
            <a:xfrm>
              <a:off x="518" y="3478"/>
              <a:ext cx="765" cy="14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 sz="900" b="1" dirty="0">
                  <a:solidFill>
                    <a:srgbClr val="333333"/>
                  </a:solidFill>
                  <a:ea typeface="WenQuanYi Zen Hei" charset="0"/>
                  <a:cs typeface="WenQuanYi Zen Hei" charset="0"/>
                </a:rPr>
                <a:t>Image simulation</a:t>
              </a:r>
            </a:p>
          </p:txBody>
        </p:sp>
        <p:pic>
          <p:nvPicPr>
            <p:cNvPr id="3094" name="Picture 2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3" y="3605"/>
              <a:ext cx="910" cy="82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3095" name="Text Box 23"/>
            <p:cNvSpPr txBox="1">
              <a:spLocks noChangeArrowheads="1"/>
            </p:cNvSpPr>
            <p:nvPr/>
          </p:nvSpPr>
          <p:spPr bwMode="auto">
            <a:xfrm>
              <a:off x="394" y="4418"/>
              <a:ext cx="2129" cy="19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 sz="700" dirty="0">
                  <a:solidFill>
                    <a:srgbClr val="000000"/>
                  </a:solidFill>
                  <a:ea typeface="WenQuanYi Zen Hei" charset="0"/>
                  <a:cs typeface="WenQuanYi Zen Hei" charset="0"/>
                </a:rPr>
                <a:t>Echocardiography simulated with </a:t>
              </a:r>
            </a:p>
            <a:p>
              <a:pPr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 sz="700" dirty="0">
                  <a:solidFill>
                    <a:srgbClr val="000000"/>
                  </a:solidFill>
                  <a:ea typeface="WenQuanYi Zen Hei" charset="0"/>
                  <a:cs typeface="WenQuanYi Zen Hei" charset="0"/>
                </a:rPr>
                <a:t>FIELD-II (O. Bernard </a:t>
              </a:r>
              <a:r>
                <a:rPr lang="en-US" sz="700" i="1" dirty="0">
                  <a:solidFill>
                    <a:srgbClr val="000000"/>
                  </a:solidFill>
                  <a:ea typeface="WenQuanYi Zen Hei" charset="0"/>
                  <a:cs typeface="WenQuanYi Zen Hei" charset="0"/>
                </a:rPr>
                <a:t>et al</a:t>
              </a:r>
              <a:r>
                <a:rPr lang="en-US" sz="700" dirty="0">
                  <a:solidFill>
                    <a:srgbClr val="000000"/>
                  </a:solidFill>
                  <a:ea typeface="WenQuanYi Zen Hei" charset="0"/>
                  <a:cs typeface="WenQuanYi Zen Hei" charset="0"/>
                </a:rPr>
                <a:t>)</a:t>
              </a:r>
            </a:p>
          </p:txBody>
        </p:sp>
      </p:grp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2161440" y="5044851"/>
            <a:ext cx="1900800" cy="210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b="1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Modeling and optimization of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b="1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distributed computing systems</a:t>
            </a:r>
          </a:p>
        </p:txBody>
      </p:sp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8"/>
          <a:srcRect r="21382"/>
          <a:stretch>
            <a:fillRect/>
          </a:stretch>
        </p:blipFill>
        <p:spPr bwMode="auto">
          <a:xfrm>
            <a:off x="2226240" y="5350162"/>
            <a:ext cx="1707840" cy="108155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2206080" y="6384191"/>
            <a:ext cx="1869120" cy="28659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7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Acceleration yielded by non-clairvoyant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7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task replication (R. Ferreira </a:t>
            </a:r>
            <a:r>
              <a:rPr lang="en-US" sz="700" dirty="0" err="1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da</a:t>
            </a:r>
            <a:r>
              <a:rPr lang="en-US" sz="7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 Silva </a:t>
            </a:r>
            <a:r>
              <a:rPr lang="en-US" sz="700" i="1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et al</a:t>
            </a:r>
            <a:r>
              <a:rPr lang="en-US" sz="7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)</a:t>
            </a:r>
          </a:p>
        </p:txBody>
      </p:sp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44481" y="3560054"/>
            <a:ext cx="1038240" cy="115500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2466720" y="4715055"/>
            <a:ext cx="1232640" cy="28659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7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Brain tissue segmentation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7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with </a:t>
            </a:r>
            <a:r>
              <a:rPr lang="en-US" sz="700" dirty="0" err="1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Freesurfer</a:t>
            </a:r>
            <a:endParaRPr lang="en-US" sz="700" dirty="0">
              <a:solidFill>
                <a:srgbClr val="000000"/>
              </a:solidFill>
              <a:ea typeface="WenQuanYi Zen Hei" charset="0"/>
              <a:cs typeface="WenQuanYi Zen Hei" charset="0"/>
            </a:endParaRP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102240" y="3090564"/>
            <a:ext cx="2383200" cy="23618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100" b="1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Scientific applications</a:t>
            </a:r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5220001" y="1088755"/>
            <a:ext cx="1349280" cy="210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b="1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 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auto">
          <a:xfrm>
            <a:off x="4717440" y="1116118"/>
            <a:ext cx="3856320" cy="2717565"/>
          </a:xfrm>
          <a:prstGeom prst="rect">
            <a:avLst/>
          </a:prstGeom>
          <a:solidFill>
            <a:srgbClr val="C0C0C0"/>
          </a:solidFill>
          <a:ln w="9525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4626720" y="905855"/>
            <a:ext cx="2419200" cy="23618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100" b="1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Infrastructure</a:t>
            </a:r>
          </a:p>
        </p:txBody>
      </p:sp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06400" y="1173724"/>
            <a:ext cx="479520" cy="36291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106" name="Picture 34"/>
          <p:cNvPicPr>
            <a:picLocks noChangeAspect="1" noChangeArrowheads="1"/>
          </p:cNvPicPr>
          <p:nvPr/>
        </p:nvPicPr>
        <p:blipFill>
          <a:blip r:embed="rId11"/>
          <a:srcRect l="3822" t="9369" r="1274" b="11514"/>
          <a:stretch>
            <a:fillRect/>
          </a:stretch>
        </p:blipFill>
        <p:spPr bwMode="auto">
          <a:xfrm>
            <a:off x="4857121" y="1811710"/>
            <a:ext cx="3084480" cy="192980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107" name="Picture 35"/>
          <p:cNvPicPr>
            <a:picLocks noChangeAspect="1" noChangeArrowheads="1"/>
          </p:cNvPicPr>
          <p:nvPr/>
        </p:nvPicPr>
        <p:blipFill>
          <a:blip r:embed="rId12"/>
          <a:srcRect r="64323"/>
          <a:stretch>
            <a:fillRect/>
          </a:stretch>
        </p:blipFill>
        <p:spPr bwMode="auto">
          <a:xfrm>
            <a:off x="8007841" y="2209192"/>
            <a:ext cx="491040" cy="3571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4698721" y="1155002"/>
            <a:ext cx="1349280" cy="210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Supported by EGI Infrastructure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Uses biomed VO (most used EGI VO for life sciences in 2013)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VIP accounts for ~</a:t>
            </a:r>
            <a:r>
              <a:rPr lang="en-US" sz="900" b="1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25% of </a:t>
            </a:r>
            <a:r>
              <a:rPr lang="en-US" sz="900" b="1" dirty="0" err="1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biomed's</a:t>
            </a:r>
            <a:r>
              <a:rPr lang="en-US" sz="900" b="1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 activity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VIP consumes ~</a:t>
            </a:r>
            <a:r>
              <a:rPr lang="en-US" sz="900" b="1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50 CPU years</a:t>
            </a:r>
            <a:r>
              <a:rPr lang="en-US" sz="9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 every month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b="1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 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</p:txBody>
      </p:sp>
      <p:pic>
        <p:nvPicPr>
          <p:cNvPr id="3109" name="Picture 3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52480" y="2599474"/>
            <a:ext cx="457920" cy="48965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8043840" y="3067522"/>
            <a:ext cx="452160" cy="18433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7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DIRAC</a:t>
            </a:r>
          </a:p>
        </p:txBody>
      </p:sp>
      <p:sp>
        <p:nvSpPr>
          <p:cNvPr id="3111" name="Text Box 39"/>
          <p:cNvSpPr txBox="1">
            <a:spLocks noChangeArrowheads="1"/>
          </p:cNvSpPr>
          <p:nvPr/>
        </p:nvSpPr>
        <p:spPr bwMode="auto">
          <a:xfrm>
            <a:off x="7879680" y="2055096"/>
            <a:ext cx="744480" cy="18433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700" dirty="0">
                <a:solidFill>
                  <a:srgbClr val="000000"/>
                </a:solidFill>
                <a:ea typeface="WenQuanYi Zen Hei" charset="0"/>
                <a:cs typeface="WenQuanYi Zen Hei" charset="0"/>
              </a:rPr>
              <a:t>France-Grilles</a:t>
            </a:r>
          </a:p>
        </p:txBody>
      </p:sp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1399680" y="828088"/>
            <a:ext cx="1349280" cy="210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Application as a service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900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File transfer to/from grid</a:t>
            </a:r>
            <a:r>
              <a:rPr lang="en-US" sz="900" b="1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 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900" b="1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3615841" y="1561124"/>
            <a:ext cx="802080" cy="640868"/>
          </a:xfrm>
          <a:prstGeom prst="rightArrow">
            <a:avLst>
              <a:gd name="adj1" fmla="val 50000"/>
              <a:gd name="adj2" fmla="val 31292"/>
            </a:avLst>
          </a:prstGeom>
          <a:solidFill>
            <a:srgbClr val="729FCF"/>
          </a:solidFill>
          <a:ln w="9525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14" name="AutoShape 42"/>
          <p:cNvSpPr>
            <a:spLocks noChangeArrowheads="1"/>
          </p:cNvSpPr>
          <p:nvPr/>
        </p:nvSpPr>
        <p:spPr bwMode="auto">
          <a:xfrm rot="5400000">
            <a:off x="1888528" y="2574305"/>
            <a:ext cx="613504" cy="640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29FCF"/>
          </a:solidFill>
          <a:ln w="9525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15" name="Text Box 43"/>
          <p:cNvSpPr txBox="1">
            <a:spLocks noChangeArrowheads="1"/>
          </p:cNvSpPr>
          <p:nvPr/>
        </p:nvSpPr>
        <p:spPr bwMode="auto">
          <a:xfrm>
            <a:off x="2590800" y="0"/>
            <a:ext cx="5029200" cy="609600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600" dirty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Virtual Imaging </a:t>
            </a:r>
            <a:r>
              <a:rPr lang="en-US" sz="3600" dirty="0" smtClean="0">
                <a:solidFill>
                  <a:srgbClr val="333333"/>
                </a:solidFill>
                <a:ea typeface="WenQuanYi Zen Hei" charset="0"/>
                <a:cs typeface="WenQuanYi Zen Hei" charset="0"/>
              </a:rPr>
              <a:t>Platform</a:t>
            </a:r>
            <a:endParaRPr lang="en-US" sz="3600" dirty="0">
              <a:solidFill>
                <a:srgbClr val="333333"/>
              </a:solidFill>
              <a:ea typeface="WenQuanYi Zen Hei" charset="0"/>
              <a:cs typeface="WenQuanYi Zen Hei" charset="0"/>
            </a:endParaRPr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2743200" y="533400"/>
            <a:ext cx="4724400" cy="457200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000000"/>
                </a:solidFill>
                <a:ea typeface="WenQuanYi Zen Hei" charset="0"/>
                <a:cs typeface="WenQuanYi Zen Hei" charset="0"/>
                <a:hlinkClick r:id="rId14"/>
              </a:rPr>
              <a:t>http://www.creatis.insa-lyon.fr/vip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1524000" y="1295400"/>
            <a:ext cx="7075825" cy="830997"/>
          </a:xfrm>
          <a:prstGeom prst="rect">
            <a:avLst/>
          </a:prstGeom>
          <a:solidFill>
            <a:srgbClr val="FF061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GATE </a:t>
            </a:r>
            <a:r>
              <a:rPr lang="en-US" sz="2400" dirty="0" err="1" smtClean="0">
                <a:solidFill>
                  <a:srgbClr val="FFFFFF"/>
                </a:solidFill>
              </a:rPr>
              <a:t>représentait</a:t>
            </a:r>
            <a:r>
              <a:rPr lang="en-US" sz="2400" dirty="0" smtClean="0">
                <a:solidFill>
                  <a:srgbClr val="FFFFFF"/>
                </a:solidFill>
              </a:rPr>
              <a:t> 70% des </a:t>
            </a:r>
            <a:r>
              <a:rPr lang="en-US" sz="2400" dirty="0" err="1" smtClean="0">
                <a:solidFill>
                  <a:srgbClr val="FFFFFF"/>
                </a:solidFill>
              </a:rPr>
              <a:t>utilisateurs</a:t>
            </a:r>
            <a:r>
              <a:rPr lang="en-US" sz="2400" dirty="0" smtClean="0">
                <a:solidFill>
                  <a:srgbClr val="FFFFFF"/>
                </a:solidFill>
              </a:rPr>
              <a:t> et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90%  des </a:t>
            </a:r>
            <a:r>
              <a:rPr lang="en-US" sz="2400" dirty="0" err="1" smtClean="0">
                <a:solidFill>
                  <a:srgbClr val="FFFFFF"/>
                </a:solidFill>
              </a:rPr>
              <a:t>ressources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consommées</a:t>
            </a:r>
            <a:r>
              <a:rPr lang="en-US" sz="2400" dirty="0" smtClean="0">
                <a:solidFill>
                  <a:srgbClr val="FFFFFF"/>
                </a:solidFill>
              </a:rPr>
              <a:t> par VIP en Nov. 2013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533400"/>
          </a:xfrm>
        </p:spPr>
        <p:txBody>
          <a:bodyPr>
            <a:noAutofit/>
          </a:bodyPr>
          <a:lstStyle/>
          <a:p>
            <a:r>
              <a:rPr lang="en-US" sz="2600" dirty="0" smtClean="0"/>
              <a:t>Usage des </a:t>
            </a:r>
            <a:r>
              <a:rPr lang="en-US" sz="2600" dirty="0" err="1" smtClean="0"/>
              <a:t>ressources</a:t>
            </a:r>
            <a:r>
              <a:rPr lang="en-US" sz="2600" dirty="0" smtClean="0"/>
              <a:t> par les </a:t>
            </a:r>
            <a:r>
              <a:rPr lang="en-US" sz="2600" dirty="0" err="1" smtClean="0"/>
              <a:t>organisations</a:t>
            </a:r>
            <a:r>
              <a:rPr lang="en-US" sz="2600" dirty="0" smtClean="0"/>
              <a:t> </a:t>
            </a:r>
            <a:r>
              <a:rPr lang="en-US" sz="2600" dirty="0" err="1" smtClean="0"/>
              <a:t>virtuelles</a:t>
            </a:r>
            <a:endParaRPr lang="en-US" sz="2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915400" cy="11430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Ressources</a:t>
            </a:r>
            <a:r>
              <a:rPr lang="en-US" sz="2800" dirty="0" smtClean="0"/>
              <a:t> </a:t>
            </a:r>
            <a:r>
              <a:rPr lang="en-US" sz="2800" dirty="0" err="1" smtClean="0"/>
              <a:t>fournies</a:t>
            </a:r>
            <a:r>
              <a:rPr lang="en-US" sz="2800" dirty="0" smtClean="0"/>
              <a:t> par les sites </a:t>
            </a:r>
            <a:r>
              <a:rPr lang="en-US" sz="2800" dirty="0" err="1" smtClean="0"/>
              <a:t>français</a:t>
            </a:r>
            <a:endParaRPr lang="en-US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14400"/>
            <a:ext cx="8229600" cy="1143000"/>
          </a:xfrm>
        </p:spPr>
        <p:txBody>
          <a:bodyPr/>
          <a:lstStyle/>
          <a:p>
            <a:r>
              <a:rPr lang="fr-FR" sz="3200" dirty="0" smtClean="0"/>
              <a:t>Contenu de l’exposé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950" y="2027237"/>
            <a:ext cx="8928100" cy="4525963"/>
          </a:xfrm>
        </p:spPr>
        <p:txBody>
          <a:bodyPr/>
          <a:lstStyle/>
          <a:p>
            <a:r>
              <a:rPr lang="fr-FR" dirty="0" smtClean="0"/>
              <a:t>Introduction: contexte</a:t>
            </a:r>
          </a:p>
          <a:p>
            <a:r>
              <a:rPr lang="fr-FR" dirty="0" smtClean="0"/>
              <a:t>France Grilles aujourd’hui</a:t>
            </a:r>
          </a:p>
          <a:p>
            <a:r>
              <a:rPr lang="fr-FR" dirty="0" smtClean="0"/>
              <a:t>Indicateurs</a:t>
            </a:r>
          </a:p>
          <a:p>
            <a:r>
              <a:rPr lang="fr-FR" dirty="0" smtClean="0"/>
              <a:t>Perspectives</a:t>
            </a:r>
          </a:p>
          <a:p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Usage des </a:t>
            </a:r>
            <a:r>
              <a:rPr lang="en-US" sz="2800" dirty="0" err="1" smtClean="0"/>
              <a:t>ressources</a:t>
            </a:r>
            <a:r>
              <a:rPr lang="en-US" sz="2800" dirty="0" smtClean="0"/>
              <a:t> </a:t>
            </a:r>
            <a:r>
              <a:rPr lang="en-US" sz="2800" dirty="0" err="1" smtClean="0"/>
              <a:t>fournies</a:t>
            </a:r>
            <a:r>
              <a:rPr lang="en-US" sz="2800" dirty="0" smtClean="0"/>
              <a:t> par les sites </a:t>
            </a:r>
            <a:r>
              <a:rPr lang="en-US" sz="2800" dirty="0" err="1" smtClean="0"/>
              <a:t>français</a:t>
            </a:r>
            <a:endParaRPr lang="en-US" sz="2800" dirty="0"/>
          </a:p>
        </p:txBody>
      </p:sp>
      <p:pic>
        <p:nvPicPr>
          <p:cNvPr id="4" name="Image 3" descr="ratio_calcu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3" y="1948028"/>
            <a:ext cx="8661834" cy="43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990600"/>
            <a:ext cx="67818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Usage des </a:t>
            </a:r>
            <a:r>
              <a:rPr lang="en-US" sz="3600" dirty="0" err="1" smtClean="0"/>
              <a:t>ressources</a:t>
            </a:r>
            <a:r>
              <a:rPr lang="en-US" sz="3600" dirty="0" smtClean="0"/>
              <a:t> EGI</a:t>
            </a:r>
            <a:endParaRPr lang="en-US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pic>
        <p:nvPicPr>
          <p:cNvPr id="5" name="Image 4" descr="Percentage of external consumption per country 20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59280"/>
            <a:ext cx="7680960" cy="469392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8600" y="6211669"/>
            <a:ext cx="8109912" cy="646331"/>
          </a:xfrm>
          <a:prstGeom prst="rect">
            <a:avLst/>
          </a:prstGeom>
          <a:solidFill>
            <a:srgbClr val="FF061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80 Millions </a:t>
            </a:r>
            <a:r>
              <a:rPr lang="en-US" b="1" dirty="0" err="1" smtClean="0">
                <a:solidFill>
                  <a:srgbClr val="FFFFFF"/>
                </a:solidFill>
              </a:rPr>
              <a:t>d’heures</a:t>
            </a:r>
            <a:r>
              <a:rPr lang="en-US" b="1" dirty="0" smtClean="0">
                <a:solidFill>
                  <a:srgbClr val="FFFFFF"/>
                </a:solidFill>
              </a:rPr>
              <a:t> CPU </a:t>
            </a:r>
            <a:r>
              <a:rPr lang="en-US" b="1" dirty="0" err="1" smtClean="0">
                <a:solidFill>
                  <a:srgbClr val="FFFFFF"/>
                </a:solidFill>
              </a:rPr>
              <a:t>normalisées</a:t>
            </a:r>
            <a:r>
              <a:rPr lang="en-US" b="1" dirty="0" smtClean="0">
                <a:solidFill>
                  <a:srgbClr val="FFFFFF"/>
                </a:solidFill>
              </a:rPr>
              <a:t> (KSI2K) </a:t>
            </a:r>
            <a:r>
              <a:rPr lang="en-US" b="1" dirty="0" err="1" smtClean="0">
                <a:solidFill>
                  <a:srgbClr val="FFFFFF"/>
                </a:solidFill>
              </a:rPr>
              <a:t>utilisées</a:t>
            </a:r>
            <a:r>
              <a:rPr lang="en-US" b="1" dirty="0" smtClean="0">
                <a:solidFill>
                  <a:srgbClr val="FFFFFF"/>
                </a:solidFill>
              </a:rPr>
              <a:t> hors de France au </a:t>
            </a:r>
            <a:r>
              <a:rPr lang="en-US" b="1" dirty="0" err="1" smtClean="0">
                <a:solidFill>
                  <a:srgbClr val="FFFFFF"/>
                </a:solidFill>
              </a:rPr>
              <a:t>cours</a:t>
            </a:r>
            <a:r>
              <a:rPr lang="en-US" b="1" dirty="0" smtClean="0">
                <a:solidFill>
                  <a:srgbClr val="FFFFFF"/>
                </a:solidFill>
              </a:rPr>
              <a:t> des 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12 </a:t>
            </a:r>
            <a:r>
              <a:rPr lang="en-US" b="1" dirty="0" err="1" smtClean="0">
                <a:solidFill>
                  <a:srgbClr val="FFFFFF"/>
                </a:solidFill>
              </a:rPr>
              <a:t>derniers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mois</a:t>
            </a:r>
            <a:r>
              <a:rPr lang="en-US" b="1" dirty="0" smtClean="0">
                <a:solidFill>
                  <a:srgbClr val="FFFFFF"/>
                </a:solidFill>
              </a:rPr>
              <a:t> par des </a:t>
            </a:r>
            <a:r>
              <a:rPr lang="en-US" b="1" dirty="0" err="1" smtClean="0">
                <a:solidFill>
                  <a:srgbClr val="FFFFFF"/>
                </a:solidFill>
              </a:rPr>
              <a:t>titulaires</a:t>
            </a:r>
            <a:r>
              <a:rPr lang="en-US" b="1" dirty="0" smtClean="0">
                <a:solidFill>
                  <a:srgbClr val="FFFFFF"/>
                </a:solidFill>
              </a:rPr>
              <a:t> de </a:t>
            </a:r>
            <a:r>
              <a:rPr lang="en-US" b="1" dirty="0" err="1" smtClean="0">
                <a:solidFill>
                  <a:srgbClr val="FFFFFF"/>
                </a:solidFill>
              </a:rPr>
              <a:t>certificats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français</a:t>
            </a:r>
            <a:endParaRPr lang="en-US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632460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Production </a:t>
            </a:r>
            <a:r>
              <a:rPr lang="en-US" sz="3200" dirty="0" err="1" smtClean="0"/>
              <a:t>scientifique</a:t>
            </a:r>
            <a:endParaRPr lang="en-US" sz="3200" dirty="0"/>
          </a:p>
        </p:txBody>
      </p:sp>
      <p:graphicFrame>
        <p:nvGraphicFramePr>
          <p:cNvPr id="4" name="G 2"/>
          <p:cNvGraphicFramePr/>
          <p:nvPr/>
        </p:nvGraphicFramePr>
        <p:xfrm>
          <a:off x="1333500" y="2133600"/>
          <a:ext cx="6477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831481" y="5950803"/>
            <a:ext cx="5481038" cy="830997"/>
          </a:xfrm>
          <a:prstGeom prst="rect">
            <a:avLst/>
          </a:prstGeom>
          <a:solidFill>
            <a:srgbClr val="FF061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Impact </a:t>
            </a:r>
            <a:r>
              <a:rPr lang="en-US" sz="2400" dirty="0" err="1" smtClean="0">
                <a:solidFill>
                  <a:schemeClr val="bg1"/>
                </a:solidFill>
              </a:rPr>
              <a:t>considérable</a:t>
            </a:r>
            <a:r>
              <a:rPr lang="en-US" sz="2400" dirty="0" smtClean="0">
                <a:solidFill>
                  <a:schemeClr val="bg1"/>
                </a:solidFill>
              </a:rPr>
              <a:t> du </a:t>
            </a:r>
            <a:r>
              <a:rPr lang="en-US" sz="2400" dirty="0" err="1" smtClean="0">
                <a:solidFill>
                  <a:schemeClr val="bg1"/>
                </a:solidFill>
              </a:rPr>
              <a:t>démarrage</a:t>
            </a:r>
            <a:r>
              <a:rPr lang="en-US" sz="2400" dirty="0" smtClean="0">
                <a:solidFill>
                  <a:schemeClr val="bg1"/>
                </a:solidFill>
              </a:rPr>
              <a:t> du LHC </a:t>
            </a: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sur</a:t>
            </a:r>
            <a:r>
              <a:rPr lang="en-US" sz="2400" dirty="0" smtClean="0">
                <a:solidFill>
                  <a:schemeClr val="bg1"/>
                </a:solidFill>
              </a:rPr>
              <a:t> la production </a:t>
            </a:r>
            <a:r>
              <a:rPr lang="en-US" sz="2400" dirty="0" err="1" smtClean="0">
                <a:solidFill>
                  <a:schemeClr val="bg1"/>
                </a:solidFill>
              </a:rPr>
              <a:t>scientifique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839200" cy="381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Production </a:t>
            </a:r>
            <a:r>
              <a:rPr lang="en-US" sz="3200" dirty="0" err="1" smtClean="0"/>
              <a:t>scientifique</a:t>
            </a:r>
            <a:r>
              <a:rPr lang="en-US" sz="3200" dirty="0" smtClean="0"/>
              <a:t> par discipline</a:t>
            </a:r>
            <a:endParaRPr lang="en-US" sz="3200" dirty="0"/>
          </a:p>
        </p:txBody>
      </p:sp>
      <p:pic>
        <p:nvPicPr>
          <p:cNvPr id="6" name="Image 5" descr="publis-par-disciplines lo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412237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83818" y="6019800"/>
            <a:ext cx="7176363" cy="461665"/>
          </a:xfrm>
          <a:prstGeom prst="rect">
            <a:avLst/>
          </a:prstGeom>
          <a:solidFill>
            <a:srgbClr val="FF061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</a:rPr>
              <a:t>Difficulté</a:t>
            </a:r>
            <a:r>
              <a:rPr lang="en-US" sz="2400" b="1" dirty="0" smtClean="0">
                <a:solidFill>
                  <a:srgbClr val="FFFFFF"/>
                </a:solidFill>
              </a:rPr>
              <a:t> de </a:t>
            </a:r>
            <a:r>
              <a:rPr lang="en-US" sz="2400" b="1" dirty="0" err="1" smtClean="0">
                <a:solidFill>
                  <a:srgbClr val="FFFFFF"/>
                </a:solidFill>
              </a:rPr>
              <a:t>recensement</a:t>
            </a:r>
            <a:r>
              <a:rPr lang="en-US" sz="2400" b="1" dirty="0" smtClean="0">
                <a:solidFill>
                  <a:srgbClr val="FFFFFF"/>
                </a:solidFill>
              </a:rPr>
              <a:t> de la production </a:t>
            </a:r>
            <a:r>
              <a:rPr lang="en-US" sz="2400" b="1" dirty="0" err="1" smtClean="0">
                <a:solidFill>
                  <a:srgbClr val="FFFFFF"/>
                </a:solidFill>
              </a:rPr>
              <a:t>scientifique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762000"/>
          </a:xfrm>
        </p:spPr>
        <p:txBody>
          <a:bodyPr>
            <a:noAutofit/>
          </a:bodyPr>
          <a:lstStyle/>
          <a:p>
            <a:pPr lvl="0"/>
            <a:r>
              <a:rPr lang="en-US" sz="2600" dirty="0" smtClean="0"/>
              <a:t>Perspectives: a new world beyond the standard model</a:t>
            </a:r>
            <a:br>
              <a:rPr lang="en-US" sz="2600" dirty="0" smtClean="0"/>
            </a:br>
            <a:endParaRPr lang="en-US" sz="2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more than 30 years, validation of the standard model</a:t>
            </a:r>
          </a:p>
          <a:p>
            <a:pPr lvl="1"/>
            <a:r>
              <a:rPr lang="en-US" dirty="0" smtClean="0"/>
              <a:t>Electroweak physics at LEP</a:t>
            </a:r>
          </a:p>
          <a:p>
            <a:pPr lvl="1"/>
            <a:r>
              <a:rPr lang="en-US" dirty="0" smtClean="0"/>
              <a:t>Top quark discovery at TEVATRON</a:t>
            </a:r>
          </a:p>
          <a:p>
            <a:pPr lvl="1"/>
            <a:r>
              <a:rPr lang="en-US" dirty="0" smtClean="0"/>
              <a:t>Higgs Boson discovery at LHC</a:t>
            </a:r>
          </a:p>
          <a:p>
            <a:r>
              <a:rPr lang="en-US" dirty="0" smtClean="0"/>
              <a:t>New exploratory phase beyond the standard model</a:t>
            </a:r>
          </a:p>
          <a:p>
            <a:pPr lvl="1"/>
            <a:r>
              <a:rPr lang="en-US" dirty="0" smtClean="0"/>
              <a:t>Looking for new physics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9DDB-65F0-E74C-B04C-D7A145FCCC8F}" type="datetime11">
              <a:rPr lang="fr-FR" smtClean="0"/>
              <a:pPr/>
              <a:t>08:55:28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601662"/>
          </a:xfrm>
        </p:spPr>
        <p:txBody>
          <a:bodyPr>
            <a:noAutofit/>
          </a:bodyPr>
          <a:lstStyle/>
          <a:p>
            <a:r>
              <a:rPr lang="en-US" sz="3200" dirty="0" smtClean="0"/>
              <a:t>A new world without Moore’s law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2437"/>
            <a:ext cx="8686800" cy="4525963"/>
          </a:xfrm>
        </p:spPr>
        <p:txBody>
          <a:bodyPr/>
          <a:lstStyle/>
          <a:p>
            <a:r>
              <a:rPr lang="en-US" dirty="0" smtClean="0"/>
              <a:t>Moore’s law does not apply any more to storage capacities… nor to sequencing data production</a:t>
            </a:r>
          </a:p>
          <a:p>
            <a:pPr lvl="1"/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5F08-8382-364D-9890-60BB33495AC6}" type="datetime11">
              <a:rPr lang="fr-FR" smtClean="0"/>
              <a:pPr/>
              <a:t>08:55:28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5" name="Image 4" descr="MemoryDiskPriceGraph-2014A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3024187"/>
            <a:ext cx="5486400" cy="33766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48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381000"/>
          </a:xfrm>
        </p:spPr>
        <p:txBody>
          <a:bodyPr>
            <a:no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ans</a:t>
            </a:r>
            <a:r>
              <a:rPr lang="en-US" dirty="0" smtClean="0"/>
              <a:t> du </a:t>
            </a:r>
            <a:r>
              <a:rPr lang="en-US" dirty="0" err="1" smtClean="0"/>
              <a:t>sommet</a:t>
            </a:r>
            <a:r>
              <a:rPr lang="en-US" dirty="0" smtClean="0"/>
              <a:t> de la </a:t>
            </a:r>
            <a:r>
              <a:rPr lang="en-US" dirty="0" err="1" smtClean="0"/>
              <a:t>courbe</a:t>
            </a:r>
            <a:r>
              <a:rPr lang="en-US" dirty="0" smtClean="0"/>
              <a:t> de </a:t>
            </a:r>
            <a:r>
              <a:rPr lang="en-US" dirty="0" err="1" smtClean="0"/>
              <a:t>popularité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</a:t>
            </a:r>
            <a:r>
              <a:rPr lang="en-US" dirty="0" err="1" smtClean="0"/>
              <a:t>maturité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grpSp>
        <p:nvGrpSpPr>
          <p:cNvPr id="6" name="Grouper 5"/>
          <p:cNvGrpSpPr/>
          <p:nvPr/>
        </p:nvGrpSpPr>
        <p:grpSpPr>
          <a:xfrm>
            <a:off x="0" y="2362200"/>
            <a:ext cx="4572000" cy="3429000"/>
            <a:chOff x="825500" y="1714500"/>
            <a:chExt cx="4572000" cy="3429000"/>
          </a:xfrm>
        </p:grpSpPr>
        <p:pic>
          <p:nvPicPr>
            <p:cNvPr id="7" name="Image 6" descr="gartner-emerging-technologies-hype-cycle-200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5500" y="1714500"/>
              <a:ext cx="4572000" cy="342900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425700" y="2044700"/>
              <a:ext cx="1154959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Grid computing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86000"/>
            <a:ext cx="4318000" cy="2698750"/>
          </a:xfrm>
          <a:prstGeom prst="rect">
            <a:avLst/>
          </a:prstGeom>
          <a:solidFill>
            <a:srgbClr val="D9D13C"/>
          </a:solidFill>
        </p:spPr>
      </p:pic>
      <p:sp>
        <p:nvSpPr>
          <p:cNvPr id="10" name="ZoneTexte 9"/>
          <p:cNvSpPr txBox="1"/>
          <p:nvPr/>
        </p:nvSpPr>
        <p:spPr>
          <a:xfrm>
            <a:off x="0" y="1902023"/>
            <a:ext cx="4230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Gardner Emerging Technologies Hype Cycle </a:t>
            </a:r>
            <a:r>
              <a:rPr lang="en-US" sz="1600" dirty="0" smtClean="0"/>
              <a:t>2002</a:t>
            </a:r>
            <a:endParaRPr lang="en-US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572000" y="1828800"/>
            <a:ext cx="4301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Gardner Emerging Technologies Hype </a:t>
            </a:r>
            <a:r>
              <a:rPr lang="en-US" sz="1600" dirty="0" smtClean="0"/>
              <a:t>Cycle 2013</a:t>
            </a:r>
            <a:endParaRPr lang="en-US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156243" y="2133600"/>
            <a:ext cx="787357" cy="30777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Big Data</a:t>
            </a:r>
            <a:endParaRPr lang="en-US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096000" y="3886200"/>
            <a:ext cx="964702" cy="52322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Cloud 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computing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981200" y="5486400"/>
            <a:ext cx="5173712" cy="1200328"/>
          </a:xfrm>
          <a:prstGeom prst="rect">
            <a:avLst/>
          </a:prstGeom>
          <a:solidFill>
            <a:srgbClr val="FF061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Maturité</a:t>
            </a:r>
            <a:r>
              <a:rPr lang="en-US" sz="2400" dirty="0" smtClean="0">
                <a:solidFill>
                  <a:srgbClr val="FFFFFF"/>
                </a:solidFill>
              </a:rPr>
              <a:t> des clouds: pas </a:t>
            </a:r>
            <a:r>
              <a:rPr lang="en-US" sz="2400" dirty="0" err="1" smtClean="0">
                <a:solidFill>
                  <a:srgbClr val="FFFFFF"/>
                </a:solidFill>
              </a:rPr>
              <a:t>avant</a:t>
            </a:r>
            <a:r>
              <a:rPr lang="en-US" sz="2400" dirty="0" smtClean="0">
                <a:solidFill>
                  <a:srgbClr val="FFFFFF"/>
                </a:solidFill>
              </a:rPr>
              <a:t> 2 </a:t>
            </a:r>
            <a:r>
              <a:rPr lang="en-US" sz="2400" dirty="0" err="1" smtClean="0">
                <a:solidFill>
                  <a:srgbClr val="FFFFFF"/>
                </a:solidFill>
              </a:rPr>
              <a:t>à</a:t>
            </a:r>
            <a:r>
              <a:rPr lang="en-US" sz="2400" dirty="0" smtClean="0">
                <a:solidFill>
                  <a:srgbClr val="FFFFFF"/>
                </a:solidFill>
              </a:rPr>
              <a:t> 5 </a:t>
            </a:r>
            <a:r>
              <a:rPr lang="en-US" sz="2400" dirty="0" err="1" smtClean="0">
                <a:solidFill>
                  <a:srgbClr val="FFFFFF"/>
                </a:solidFill>
              </a:rPr>
              <a:t>ans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Big Data: pas </a:t>
            </a:r>
            <a:r>
              <a:rPr lang="en-US" sz="2400" dirty="0" err="1" smtClean="0">
                <a:solidFill>
                  <a:srgbClr val="FFFFFF"/>
                </a:solidFill>
              </a:rPr>
              <a:t>avant</a:t>
            </a:r>
            <a:r>
              <a:rPr lang="en-US" sz="2400" dirty="0" smtClean="0">
                <a:solidFill>
                  <a:srgbClr val="FFFFFF"/>
                </a:solidFill>
              </a:rPr>
              <a:t> 5 </a:t>
            </a:r>
            <a:r>
              <a:rPr lang="en-US" sz="2400" dirty="0" err="1" smtClean="0">
                <a:solidFill>
                  <a:srgbClr val="FFFFFF"/>
                </a:solidFill>
              </a:rPr>
              <a:t>à</a:t>
            </a:r>
            <a:r>
              <a:rPr lang="en-US" sz="2400" dirty="0" smtClean="0">
                <a:solidFill>
                  <a:srgbClr val="FFFFFF"/>
                </a:solidFill>
              </a:rPr>
              <a:t> 10 </a:t>
            </a:r>
            <a:r>
              <a:rPr lang="en-US" sz="2400" dirty="0" err="1" smtClean="0">
                <a:solidFill>
                  <a:srgbClr val="FFFFFF"/>
                </a:solidFill>
              </a:rPr>
              <a:t>ans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Les grilles </a:t>
            </a:r>
            <a:r>
              <a:rPr lang="en-US" sz="2400" dirty="0" err="1" smtClean="0">
                <a:solidFill>
                  <a:srgbClr val="FFFFFF"/>
                </a:solidFill>
              </a:rPr>
              <a:t>ont</a:t>
            </a:r>
            <a:r>
              <a:rPr lang="en-US" sz="2400" dirty="0" smtClean="0">
                <a:solidFill>
                  <a:srgbClr val="FFFFFF"/>
                </a:solidFill>
              </a:rPr>
              <a:t> encore un </a:t>
            </a:r>
            <a:r>
              <a:rPr lang="en-US" sz="2400" dirty="0" err="1" smtClean="0">
                <a:solidFill>
                  <a:srgbClr val="FFFFFF"/>
                </a:solidFill>
              </a:rPr>
              <a:t>bel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avenir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1219200"/>
            <a:ext cx="8839200" cy="473251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Quelle</a:t>
            </a:r>
            <a:r>
              <a:rPr lang="en-US" sz="2800" dirty="0" smtClean="0"/>
              <a:t> </a:t>
            </a:r>
            <a:r>
              <a:rPr lang="en-US" sz="2800" dirty="0" err="1" smtClean="0"/>
              <a:t>stratégie</a:t>
            </a:r>
            <a:r>
              <a:rPr lang="en-US" sz="2800" dirty="0" smtClean="0"/>
              <a:t> pour les </a:t>
            </a:r>
            <a:r>
              <a:rPr lang="en-US" sz="2800" dirty="0" err="1" smtClean="0"/>
              <a:t>laboratoires</a:t>
            </a:r>
            <a:r>
              <a:rPr lang="en-US" sz="2800" dirty="0" smtClean="0"/>
              <a:t> IN2P3?</a:t>
            </a:r>
            <a:endParaRPr 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545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Atouts</a:t>
            </a:r>
            <a:r>
              <a:rPr lang="en-US" dirty="0" smtClean="0"/>
              <a:t> pour </a:t>
            </a:r>
            <a:r>
              <a:rPr lang="en-US" dirty="0" err="1" smtClean="0"/>
              <a:t>jouer</a:t>
            </a:r>
            <a:r>
              <a:rPr lang="en-US" dirty="0" smtClean="0"/>
              <a:t> un </a:t>
            </a:r>
            <a:r>
              <a:rPr lang="en-US" dirty="0" err="1" smtClean="0"/>
              <a:t>rôle</a:t>
            </a:r>
            <a:r>
              <a:rPr lang="en-US" dirty="0" smtClean="0"/>
              <a:t> </a:t>
            </a:r>
            <a:r>
              <a:rPr lang="en-US" dirty="0" err="1" smtClean="0"/>
              <a:t>moteur</a:t>
            </a:r>
            <a:r>
              <a:rPr lang="en-US" dirty="0" smtClean="0"/>
              <a:t> au </a:t>
            </a:r>
            <a:r>
              <a:rPr lang="en-US" dirty="0" err="1" smtClean="0"/>
              <a:t>niveau</a:t>
            </a:r>
            <a:r>
              <a:rPr lang="en-US" dirty="0" smtClean="0"/>
              <a:t> national </a:t>
            </a:r>
            <a:r>
              <a:rPr lang="en-US" dirty="0" err="1" smtClean="0"/>
              <a:t>dans</a:t>
            </a:r>
            <a:r>
              <a:rPr lang="en-US" dirty="0" smtClean="0"/>
              <a:t> le monde </a:t>
            </a:r>
            <a:r>
              <a:rPr lang="en-US" dirty="0" err="1" smtClean="0"/>
              <a:t>académique</a:t>
            </a:r>
            <a:endParaRPr lang="en-US" dirty="0" smtClean="0"/>
          </a:p>
          <a:p>
            <a:pPr lvl="1"/>
            <a:r>
              <a:rPr lang="en-US" dirty="0" smtClean="0"/>
              <a:t>CC-IN2P3 (expertise, infrastructures, </a:t>
            </a:r>
            <a:r>
              <a:rPr lang="en-US" dirty="0" err="1" smtClean="0"/>
              <a:t>rayonnement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Les </a:t>
            </a:r>
            <a:r>
              <a:rPr lang="en-US" dirty="0" err="1" smtClean="0"/>
              <a:t>laboratoires</a:t>
            </a:r>
            <a:r>
              <a:rPr lang="en-US" dirty="0" smtClean="0"/>
              <a:t> de l’IN2P3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fournir</a:t>
            </a:r>
            <a:r>
              <a:rPr lang="en-US" dirty="0" smtClean="0"/>
              <a:t> la </a:t>
            </a:r>
            <a:r>
              <a:rPr lang="en-US" dirty="0" err="1" smtClean="0"/>
              <a:t>colonne</a:t>
            </a:r>
            <a:r>
              <a:rPr lang="en-US" dirty="0" smtClean="0"/>
              <a:t> </a:t>
            </a:r>
            <a:r>
              <a:rPr lang="en-US" dirty="0" err="1" smtClean="0"/>
              <a:t>vertébrale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infrastructure </a:t>
            </a:r>
            <a:r>
              <a:rPr lang="en-US" dirty="0" err="1" smtClean="0"/>
              <a:t>distribuée</a:t>
            </a:r>
            <a:endParaRPr lang="en-US" dirty="0" smtClean="0"/>
          </a:p>
          <a:p>
            <a:pPr lvl="2"/>
            <a:r>
              <a:rPr lang="en-US" dirty="0" err="1" smtClean="0"/>
              <a:t>Exemple</a:t>
            </a:r>
            <a:r>
              <a:rPr lang="en-US" dirty="0" smtClean="0"/>
              <a:t>: LCG-France pour France Grilles</a:t>
            </a:r>
          </a:p>
          <a:p>
            <a:pPr lvl="1"/>
            <a:r>
              <a:rPr lang="en-US" dirty="0" err="1" smtClean="0"/>
              <a:t>Expérience</a:t>
            </a:r>
            <a:r>
              <a:rPr lang="en-US" dirty="0" smtClean="0"/>
              <a:t> du </a:t>
            </a:r>
            <a:r>
              <a:rPr lang="en-US" dirty="0" err="1" smtClean="0"/>
              <a:t>partage</a:t>
            </a:r>
            <a:r>
              <a:rPr lang="en-US" dirty="0" smtClean="0"/>
              <a:t> </a:t>
            </a:r>
            <a:r>
              <a:rPr lang="en-US" dirty="0" err="1" smtClean="0"/>
              <a:t>d’expertise</a:t>
            </a:r>
            <a:r>
              <a:rPr lang="en-US" dirty="0" smtClean="0"/>
              <a:t> entre les </a:t>
            </a:r>
            <a:r>
              <a:rPr lang="en-US" dirty="0" err="1" smtClean="0"/>
              <a:t>labos</a:t>
            </a:r>
            <a:r>
              <a:rPr lang="en-US" dirty="0" smtClean="0"/>
              <a:t> IN2P3</a:t>
            </a:r>
          </a:p>
          <a:p>
            <a:r>
              <a:rPr lang="en-US" dirty="0" err="1" smtClean="0"/>
              <a:t>Atouts</a:t>
            </a:r>
            <a:r>
              <a:rPr lang="en-US" dirty="0" smtClean="0"/>
              <a:t> pour </a:t>
            </a:r>
            <a:r>
              <a:rPr lang="en-US" dirty="0" err="1" smtClean="0"/>
              <a:t>jouer</a:t>
            </a:r>
            <a:r>
              <a:rPr lang="en-US" dirty="0" smtClean="0"/>
              <a:t> un </a:t>
            </a:r>
            <a:r>
              <a:rPr lang="en-US" dirty="0" err="1" smtClean="0"/>
              <a:t>rôle</a:t>
            </a:r>
            <a:r>
              <a:rPr lang="en-US" dirty="0" smtClean="0"/>
              <a:t> </a:t>
            </a:r>
            <a:r>
              <a:rPr lang="en-US" dirty="0" err="1" smtClean="0"/>
              <a:t>moteur</a:t>
            </a:r>
            <a:r>
              <a:rPr lang="en-US" dirty="0" smtClean="0"/>
              <a:t> au </a:t>
            </a:r>
            <a:r>
              <a:rPr lang="en-US" dirty="0" err="1" smtClean="0"/>
              <a:t>niveau</a:t>
            </a:r>
            <a:r>
              <a:rPr lang="en-US" dirty="0" smtClean="0"/>
              <a:t> </a:t>
            </a:r>
            <a:r>
              <a:rPr lang="en-US" dirty="0" err="1" smtClean="0"/>
              <a:t>régional</a:t>
            </a:r>
            <a:endParaRPr lang="en-US" dirty="0" smtClean="0"/>
          </a:p>
          <a:p>
            <a:pPr lvl="1"/>
            <a:r>
              <a:rPr lang="en-US" dirty="0" smtClean="0"/>
              <a:t>Expertise </a:t>
            </a:r>
            <a:r>
              <a:rPr lang="en-US" dirty="0" err="1" smtClean="0"/>
              <a:t>reconnue</a:t>
            </a:r>
            <a:r>
              <a:rPr lang="en-US" dirty="0" smtClean="0"/>
              <a:t> en </a:t>
            </a:r>
            <a:r>
              <a:rPr lang="en-US" dirty="0" err="1" smtClean="0"/>
              <a:t>ingénierie</a:t>
            </a:r>
            <a:r>
              <a:rPr lang="en-US" dirty="0" smtClean="0"/>
              <a:t> </a:t>
            </a:r>
            <a:r>
              <a:rPr lang="en-US" dirty="0" err="1" smtClean="0"/>
              <a:t>informatique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laboratoires</a:t>
            </a:r>
            <a:endParaRPr lang="en-US" dirty="0" smtClean="0"/>
          </a:p>
          <a:p>
            <a:pPr lvl="1"/>
            <a:r>
              <a:rPr lang="en-US" dirty="0" err="1" smtClean="0"/>
              <a:t>Taille</a:t>
            </a:r>
            <a:r>
              <a:rPr lang="en-US" dirty="0" smtClean="0"/>
              <a:t> </a:t>
            </a:r>
            <a:r>
              <a:rPr lang="en-US" dirty="0" err="1" smtClean="0"/>
              <a:t>souvent</a:t>
            </a:r>
            <a:r>
              <a:rPr lang="en-US" dirty="0" smtClean="0"/>
              <a:t> </a:t>
            </a:r>
            <a:r>
              <a:rPr lang="en-US" dirty="0" err="1" smtClean="0"/>
              <a:t>significative</a:t>
            </a:r>
            <a:r>
              <a:rPr lang="en-US" dirty="0" smtClean="0"/>
              <a:t> des services </a:t>
            </a:r>
            <a:r>
              <a:rPr lang="en-US" dirty="0" err="1" smtClean="0"/>
              <a:t>informatiques</a:t>
            </a:r>
            <a:endParaRPr lang="en-US" dirty="0" smtClean="0"/>
          </a:p>
          <a:p>
            <a:pPr lvl="1"/>
            <a:r>
              <a:rPr lang="en-US" dirty="0" err="1" smtClean="0"/>
              <a:t>Partage</a:t>
            </a:r>
            <a:r>
              <a:rPr lang="en-US" dirty="0" smtClean="0"/>
              <a:t> </a:t>
            </a:r>
            <a:r>
              <a:rPr lang="en-US" dirty="0" err="1" smtClean="0"/>
              <a:t>d’outils</a:t>
            </a:r>
            <a:r>
              <a:rPr lang="en-US" dirty="0" smtClean="0"/>
              <a:t> et </a:t>
            </a:r>
            <a:r>
              <a:rPr lang="en-US" dirty="0" err="1" smtClean="0"/>
              <a:t>d’expertise</a:t>
            </a:r>
            <a:r>
              <a:rPr lang="en-US" dirty="0" smtClean="0"/>
              <a:t> avec les </a:t>
            </a:r>
            <a:r>
              <a:rPr lang="en-US" dirty="0" err="1" smtClean="0"/>
              <a:t>autres</a:t>
            </a:r>
            <a:r>
              <a:rPr lang="en-US" dirty="0" smtClean="0"/>
              <a:t> </a:t>
            </a:r>
            <a:r>
              <a:rPr lang="en-US" dirty="0" err="1" smtClean="0"/>
              <a:t>labos</a:t>
            </a:r>
            <a:r>
              <a:rPr lang="en-US" dirty="0" smtClean="0"/>
              <a:t> IN2P3 </a:t>
            </a:r>
          </a:p>
          <a:p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6488668"/>
            <a:ext cx="702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Transparent </a:t>
            </a:r>
            <a:r>
              <a:rPr lang="en-US" dirty="0" err="1" smtClean="0">
                <a:solidFill>
                  <a:schemeClr val="bg1"/>
                </a:solidFill>
              </a:rPr>
              <a:t>présenté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à</a:t>
            </a:r>
            <a:r>
              <a:rPr lang="en-US" dirty="0" smtClean="0">
                <a:solidFill>
                  <a:schemeClr val="bg1"/>
                </a:solidFill>
              </a:rPr>
              <a:t> la </a:t>
            </a:r>
            <a:r>
              <a:rPr lang="en-US" dirty="0" err="1" smtClean="0">
                <a:solidFill>
                  <a:schemeClr val="bg1"/>
                </a:solidFill>
              </a:rPr>
              <a:t>réunion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DUs</a:t>
            </a:r>
            <a:r>
              <a:rPr lang="en-US" dirty="0" smtClean="0">
                <a:solidFill>
                  <a:schemeClr val="bg1"/>
                </a:solidFill>
              </a:rPr>
              <a:t> de l’IN2P3 – 2014 07 04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90600"/>
            <a:ext cx="6705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EGI </a:t>
            </a:r>
            <a:r>
              <a:rPr lang="en-US" dirty="0" err="1" smtClean="0"/>
              <a:t>est</a:t>
            </a:r>
            <a:r>
              <a:rPr lang="en-US" dirty="0" smtClean="0"/>
              <a:t> un </a:t>
            </a:r>
            <a:r>
              <a:rPr lang="en-US" dirty="0" err="1" smtClean="0"/>
              <a:t>acteur</a:t>
            </a:r>
            <a:r>
              <a:rPr lang="en-US" dirty="0" smtClean="0"/>
              <a:t> </a:t>
            </a:r>
            <a:r>
              <a:rPr lang="en-US" dirty="0" err="1" smtClean="0"/>
              <a:t>incontournable</a:t>
            </a:r>
            <a:r>
              <a:rPr lang="en-US" dirty="0" smtClean="0"/>
              <a:t> de </a:t>
            </a:r>
            <a:r>
              <a:rPr lang="en-US" dirty="0" err="1" smtClean="0"/>
              <a:t>l’intégration</a:t>
            </a:r>
            <a:r>
              <a:rPr lang="en-US" dirty="0" smtClean="0"/>
              <a:t> des </a:t>
            </a:r>
            <a:r>
              <a:rPr lang="en-US" dirty="0" err="1" smtClean="0"/>
              <a:t>ressources</a:t>
            </a:r>
            <a:r>
              <a:rPr lang="en-US" dirty="0" smtClean="0"/>
              <a:t> </a:t>
            </a:r>
            <a:r>
              <a:rPr lang="en-US" dirty="0" err="1" smtClean="0"/>
              <a:t>informatiques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l’échelle</a:t>
            </a:r>
            <a:r>
              <a:rPr lang="en-US" dirty="0" smtClean="0"/>
              <a:t> </a:t>
            </a:r>
            <a:r>
              <a:rPr lang="en-US" dirty="0" err="1" smtClean="0"/>
              <a:t>européenne</a:t>
            </a:r>
            <a:endParaRPr lang="en-US" dirty="0" smtClean="0"/>
          </a:p>
          <a:p>
            <a:pPr lvl="1"/>
            <a:r>
              <a:rPr lang="en-US" dirty="0" smtClean="0"/>
              <a:t>La France </a:t>
            </a:r>
            <a:r>
              <a:rPr lang="en-US" dirty="0" err="1" smtClean="0"/>
              <a:t>doit</a:t>
            </a:r>
            <a:r>
              <a:rPr lang="en-US" dirty="0" smtClean="0"/>
              <a:t> continuer </a:t>
            </a:r>
            <a:r>
              <a:rPr lang="en-US" dirty="0" err="1" smtClean="0"/>
              <a:t>d’influer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son </a:t>
            </a:r>
            <a:r>
              <a:rPr lang="en-US" dirty="0" err="1" smtClean="0"/>
              <a:t>évolution</a:t>
            </a:r>
            <a:endParaRPr lang="en-US" dirty="0" smtClean="0"/>
          </a:p>
          <a:p>
            <a:r>
              <a:rPr lang="en-US" dirty="0" err="1" smtClean="0"/>
              <a:t>Probablement</a:t>
            </a:r>
            <a:r>
              <a:rPr lang="en-US" dirty="0" smtClean="0"/>
              <a:t> la place pour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seule</a:t>
            </a:r>
            <a:r>
              <a:rPr lang="en-US" dirty="0" smtClean="0"/>
              <a:t> </a:t>
            </a:r>
            <a:r>
              <a:rPr lang="en-US" dirty="0" err="1" smtClean="0"/>
              <a:t>Très</a:t>
            </a:r>
            <a:r>
              <a:rPr lang="en-US" dirty="0" smtClean="0"/>
              <a:t> Grande Infrastructure de </a:t>
            </a:r>
            <a:r>
              <a:rPr lang="en-US" dirty="0" err="1" smtClean="0"/>
              <a:t>Recherche</a:t>
            </a:r>
            <a:r>
              <a:rPr lang="en-US" dirty="0" smtClean="0"/>
              <a:t> pour la </a:t>
            </a:r>
            <a:r>
              <a:rPr lang="en-US" dirty="0" err="1" smtClean="0"/>
              <a:t>gestion</a:t>
            </a:r>
            <a:r>
              <a:rPr lang="en-US" dirty="0" smtClean="0"/>
              <a:t> des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massives</a:t>
            </a:r>
            <a:r>
              <a:rPr lang="en-US" dirty="0" smtClean="0"/>
              <a:t> de la </a:t>
            </a:r>
            <a:r>
              <a:rPr lang="en-US" dirty="0" err="1" smtClean="0"/>
              <a:t>recherche</a:t>
            </a:r>
            <a:endParaRPr lang="en-US" dirty="0" smtClean="0"/>
          </a:p>
          <a:p>
            <a:pPr lvl="1"/>
            <a:r>
              <a:rPr lang="en-US" dirty="0" err="1" smtClean="0"/>
              <a:t>Nécessité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réflexion</a:t>
            </a:r>
            <a:r>
              <a:rPr lang="en-US" dirty="0" smtClean="0"/>
              <a:t> commune des </a:t>
            </a:r>
            <a:r>
              <a:rPr lang="en-US" dirty="0" err="1" smtClean="0"/>
              <a:t>communautés</a:t>
            </a:r>
            <a:r>
              <a:rPr lang="en-US" dirty="0" smtClean="0"/>
              <a:t> </a:t>
            </a:r>
            <a:r>
              <a:rPr lang="en-US" dirty="0" err="1" smtClean="0"/>
              <a:t>d’utilisateurs</a:t>
            </a:r>
            <a:r>
              <a:rPr lang="en-US" dirty="0" smtClean="0"/>
              <a:t> et de </a:t>
            </a:r>
            <a:r>
              <a:rPr lang="en-US" dirty="0" err="1" smtClean="0"/>
              <a:t>chercheurs</a:t>
            </a:r>
            <a:r>
              <a:rPr lang="en-US" dirty="0" smtClean="0"/>
              <a:t> en </a:t>
            </a:r>
            <a:r>
              <a:rPr lang="en-US" dirty="0" err="1" smtClean="0"/>
              <a:t>informatique</a:t>
            </a:r>
            <a:endParaRPr lang="en-US" dirty="0" smtClean="0"/>
          </a:p>
          <a:p>
            <a:pPr lvl="1"/>
            <a:r>
              <a:rPr lang="en-US" dirty="0" smtClean="0"/>
              <a:t>Importance de RDA</a:t>
            </a:r>
          </a:p>
          <a:p>
            <a:r>
              <a:rPr lang="en-US" dirty="0" smtClean="0"/>
              <a:t>La grille a encore un </a:t>
            </a:r>
            <a:r>
              <a:rPr lang="en-US" dirty="0" err="1" smtClean="0"/>
              <a:t>bel</a:t>
            </a:r>
            <a:r>
              <a:rPr lang="en-US" dirty="0" smtClean="0"/>
              <a:t> </a:t>
            </a:r>
            <a:r>
              <a:rPr lang="en-US" dirty="0" err="1" smtClean="0"/>
              <a:t>avenir</a:t>
            </a:r>
            <a:endParaRPr lang="en-US" dirty="0" smtClean="0"/>
          </a:p>
          <a:p>
            <a:pPr lvl="1"/>
            <a:r>
              <a:rPr lang="en-US" dirty="0" smtClean="0"/>
              <a:t>La </a:t>
            </a:r>
            <a:r>
              <a:rPr lang="en-US" dirty="0" err="1" smtClean="0"/>
              <a:t>fédération</a:t>
            </a:r>
            <a:r>
              <a:rPr lang="en-US" dirty="0" smtClean="0"/>
              <a:t> de clouds </a:t>
            </a:r>
            <a:r>
              <a:rPr lang="en-US" dirty="0" err="1" smtClean="0"/>
              <a:t>académiques</a:t>
            </a:r>
            <a:r>
              <a:rPr lang="en-US" dirty="0" smtClean="0"/>
              <a:t>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devenir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infrastructure de production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96953" y="-11161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601662"/>
          </a:xfrm>
        </p:spPr>
        <p:txBody>
          <a:bodyPr>
            <a:noAutofit/>
          </a:bodyPr>
          <a:lstStyle/>
          <a:p>
            <a:r>
              <a:rPr lang="en-US" sz="3200" dirty="0" smtClean="0"/>
              <a:t>Le </a:t>
            </a:r>
            <a:r>
              <a:rPr lang="en-US" sz="3200" dirty="0" err="1" smtClean="0"/>
              <a:t>réseau</a:t>
            </a:r>
            <a:r>
              <a:rPr lang="en-US" sz="3200" dirty="0" smtClean="0"/>
              <a:t> </a:t>
            </a:r>
            <a:r>
              <a:rPr lang="en-US" sz="3200" dirty="0" err="1" smtClean="0"/>
              <a:t>humain</a:t>
            </a:r>
            <a:r>
              <a:rPr lang="en-US" sz="3200" dirty="0" smtClean="0"/>
              <a:t> de France Grilles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22437"/>
            <a:ext cx="9144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 plus grand </a:t>
            </a:r>
            <a:r>
              <a:rPr lang="en-US" dirty="0" err="1" smtClean="0"/>
              <a:t>accomplissement</a:t>
            </a:r>
            <a:r>
              <a:rPr lang="en-US" dirty="0" smtClean="0"/>
              <a:t> de la grille </a:t>
            </a:r>
            <a:r>
              <a:rPr lang="en-US" dirty="0" err="1" smtClean="0"/>
              <a:t>n’est</a:t>
            </a:r>
            <a:r>
              <a:rPr lang="en-US" dirty="0" smtClean="0"/>
              <a:t> pas </a:t>
            </a:r>
            <a:r>
              <a:rPr lang="en-US" dirty="0" err="1" smtClean="0"/>
              <a:t>l’infrastructure</a:t>
            </a:r>
            <a:endParaRPr lang="en-US" dirty="0" smtClean="0"/>
          </a:p>
          <a:p>
            <a:pPr lvl="1"/>
            <a:r>
              <a:rPr lang="en-US" dirty="0" smtClean="0"/>
              <a:t>Obsolescence des </a:t>
            </a:r>
            <a:r>
              <a:rPr lang="en-US" dirty="0" err="1" smtClean="0"/>
              <a:t>équipements</a:t>
            </a:r>
            <a:r>
              <a:rPr lang="en-US" dirty="0" smtClean="0"/>
              <a:t> au bout de 3-5 </a:t>
            </a:r>
            <a:r>
              <a:rPr lang="en-US" dirty="0" err="1" smtClean="0"/>
              <a:t>ans</a:t>
            </a:r>
            <a:endParaRPr lang="en-US" dirty="0" smtClean="0"/>
          </a:p>
          <a:p>
            <a:pPr lvl="1"/>
            <a:r>
              <a:rPr lang="en-US" dirty="0" smtClean="0"/>
              <a:t>Obsolescence du middleware</a:t>
            </a:r>
          </a:p>
          <a:p>
            <a:r>
              <a:rPr lang="en-US" dirty="0" smtClean="0"/>
              <a:t>Le plus grand </a:t>
            </a:r>
            <a:r>
              <a:rPr lang="en-US" dirty="0" err="1" smtClean="0"/>
              <a:t>accomplissement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le </a:t>
            </a:r>
            <a:r>
              <a:rPr lang="en-US" dirty="0" err="1" smtClean="0"/>
              <a:t>réseau</a:t>
            </a:r>
            <a:r>
              <a:rPr lang="en-US" dirty="0" smtClean="0"/>
              <a:t> </a:t>
            </a:r>
            <a:r>
              <a:rPr lang="en-US" dirty="0" err="1" smtClean="0"/>
              <a:t>humain</a:t>
            </a:r>
            <a:endParaRPr lang="en-US" dirty="0" smtClean="0"/>
          </a:p>
          <a:p>
            <a:pPr lvl="1"/>
            <a:r>
              <a:rPr lang="en-US" dirty="0" err="1" smtClean="0"/>
              <a:t>Chercheurs/ingénieurs</a:t>
            </a:r>
            <a:endParaRPr lang="en-US" dirty="0" smtClean="0"/>
          </a:p>
          <a:p>
            <a:pPr lvl="1"/>
            <a:r>
              <a:rPr lang="en-US" dirty="0" err="1" smtClean="0"/>
              <a:t>Multidisciplinarité</a:t>
            </a:r>
            <a:endParaRPr lang="en-US" dirty="0" smtClean="0"/>
          </a:p>
          <a:p>
            <a:pPr lvl="1"/>
            <a:r>
              <a:rPr lang="en-US" dirty="0" err="1" smtClean="0"/>
              <a:t>Journées</a:t>
            </a:r>
            <a:r>
              <a:rPr lang="en-US" dirty="0" smtClean="0"/>
              <a:t> SUCCES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34B3-FC50-B449-8055-160010D9F914}" type="datetime11">
              <a:rPr lang="fr-FR" smtClean="0"/>
              <a:pPr/>
              <a:t>08:55:28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6" name="Image 5" descr="DSC_01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4521200"/>
            <a:ext cx="4064000" cy="233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43000"/>
            <a:ext cx="8229600" cy="609600"/>
          </a:xfrm>
        </p:spPr>
        <p:txBody>
          <a:bodyPr/>
          <a:lstStyle/>
          <a:p>
            <a:r>
              <a:rPr lang="en-US" sz="3200" dirty="0" err="1" smtClean="0"/>
              <a:t>Pourquoi</a:t>
            </a:r>
            <a:r>
              <a:rPr lang="en-US" sz="3200" dirty="0" smtClean="0"/>
              <a:t> France Grilles?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52600"/>
            <a:ext cx="8928100" cy="4525963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2000-2005: </a:t>
            </a:r>
            <a:r>
              <a:rPr lang="en-US" sz="2800" dirty="0" err="1" smtClean="0"/>
              <a:t>émergence</a:t>
            </a:r>
            <a:r>
              <a:rPr lang="en-US" sz="2800" dirty="0" smtClean="0"/>
              <a:t> des grilles de </a:t>
            </a:r>
            <a:r>
              <a:rPr lang="en-US" sz="2800" dirty="0" err="1" smtClean="0"/>
              <a:t>calcul</a:t>
            </a:r>
            <a:r>
              <a:rPr lang="en-US" sz="2800" dirty="0" smtClean="0"/>
              <a:t> (</a:t>
            </a:r>
            <a:r>
              <a:rPr lang="en-US" sz="2800" dirty="0" err="1" smtClean="0"/>
              <a:t>DataGrid</a:t>
            </a:r>
            <a:r>
              <a:rPr lang="en-US" sz="2800" dirty="0" smtClean="0"/>
              <a:t> &amp; EGEE)</a:t>
            </a:r>
          </a:p>
          <a:p>
            <a:pPr lvl="1"/>
            <a:r>
              <a:rPr lang="en-US" sz="2400" dirty="0" smtClean="0"/>
              <a:t>2001: naissance de LHC Computing Grid</a:t>
            </a:r>
          </a:p>
          <a:p>
            <a:pPr lvl="1"/>
            <a:r>
              <a:rPr lang="en-US" sz="2400" dirty="0" smtClean="0"/>
              <a:t>2005: premier data challenge en sciences du vivant (WISDOM)</a:t>
            </a:r>
          </a:p>
          <a:p>
            <a:r>
              <a:rPr lang="en-US" sz="2800" dirty="0" smtClean="0"/>
              <a:t>2006-2010: premiers </a:t>
            </a:r>
            <a:r>
              <a:rPr lang="en-US" sz="2800" dirty="0" err="1" smtClean="0"/>
              <a:t>succès</a:t>
            </a:r>
            <a:r>
              <a:rPr lang="en-US" sz="2800" dirty="0" smtClean="0"/>
              <a:t> (EGEE-II &amp; EGEE-III)</a:t>
            </a:r>
          </a:p>
          <a:p>
            <a:pPr lvl="1"/>
            <a:r>
              <a:rPr lang="en-US" sz="2400" dirty="0" smtClean="0"/>
              <a:t>2006: LHC Computing Grid- &gt; WLCG</a:t>
            </a:r>
          </a:p>
          <a:p>
            <a:r>
              <a:rPr lang="en-US" sz="2800" dirty="0" smtClean="0"/>
              <a:t>2010: </a:t>
            </a:r>
            <a:r>
              <a:rPr lang="en-US" sz="2800" dirty="0" err="1" smtClean="0"/>
              <a:t>nécessité</a:t>
            </a:r>
            <a:r>
              <a:rPr lang="en-US" sz="2800" dirty="0" smtClean="0"/>
              <a:t> de </a:t>
            </a:r>
            <a:r>
              <a:rPr lang="en-US" sz="2800" dirty="0" err="1" smtClean="0"/>
              <a:t>structurer</a:t>
            </a:r>
            <a:r>
              <a:rPr lang="en-US" sz="2800" dirty="0" smtClean="0"/>
              <a:t> les grilles au </a:t>
            </a:r>
            <a:r>
              <a:rPr lang="en-US" sz="2800" dirty="0" err="1" smtClean="0"/>
              <a:t>niveau</a:t>
            </a:r>
            <a:r>
              <a:rPr lang="en-US" sz="2800" dirty="0" smtClean="0"/>
              <a:t> national et </a:t>
            </a:r>
            <a:r>
              <a:rPr lang="en-US" sz="2800" dirty="0" err="1" smtClean="0"/>
              <a:t>européen</a:t>
            </a:r>
            <a:endParaRPr lang="en-US" sz="2800" dirty="0" smtClean="0"/>
          </a:p>
          <a:p>
            <a:pPr lvl="1"/>
            <a:r>
              <a:rPr lang="en-US" sz="2400" dirty="0" smtClean="0"/>
              <a:t>Naissance de France Grilles et </a:t>
            </a:r>
            <a:r>
              <a:rPr lang="en-US" sz="2400" dirty="0" err="1" smtClean="0"/>
              <a:t>d’EGI</a:t>
            </a:r>
            <a:endParaRPr lang="en-US" sz="2400" dirty="0" smtClean="0"/>
          </a:p>
          <a:p>
            <a:pPr lvl="1"/>
            <a:r>
              <a:rPr lang="en-US" sz="2400" dirty="0" err="1" smtClean="0"/>
              <a:t>Création</a:t>
            </a:r>
            <a:r>
              <a:rPr lang="en-US" sz="2400" dirty="0" smtClean="0"/>
              <a:t> </a:t>
            </a:r>
            <a:r>
              <a:rPr lang="en-US" sz="2400" dirty="0" err="1" smtClean="0"/>
              <a:t>d’EGI.eu</a:t>
            </a:r>
            <a:r>
              <a:rPr lang="en-US" sz="2400" dirty="0" smtClean="0"/>
              <a:t>, </a:t>
            </a:r>
            <a:r>
              <a:rPr lang="en-US" sz="2400" dirty="0" err="1" smtClean="0"/>
              <a:t>fondation</a:t>
            </a:r>
            <a:r>
              <a:rPr lang="en-US" sz="2400" dirty="0" smtClean="0"/>
              <a:t> de </a:t>
            </a:r>
            <a:r>
              <a:rPr lang="en-US" sz="2400" dirty="0" err="1" smtClean="0"/>
              <a:t>droit</a:t>
            </a:r>
            <a:r>
              <a:rPr lang="en-US" sz="2400" dirty="0" smtClean="0"/>
              <a:t> </a:t>
            </a:r>
            <a:r>
              <a:rPr lang="en-US" sz="2400" dirty="0" err="1" smtClean="0"/>
              <a:t>hollandais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err="1" smtClean="0"/>
              <a:t>Projet</a:t>
            </a:r>
            <a:r>
              <a:rPr lang="en-US" sz="2400" dirty="0" smtClean="0"/>
              <a:t> EGI-Inspire (-&gt; fin 2014)</a:t>
            </a:r>
          </a:p>
          <a:p>
            <a:pPr lvl="1"/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" y="114300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Merci pour </a:t>
            </a:r>
            <a:r>
              <a:rPr lang="en-US" sz="3200" dirty="0" err="1" smtClean="0"/>
              <a:t>votre</a:t>
            </a:r>
            <a:r>
              <a:rPr lang="en-US" sz="3200" dirty="0" smtClean="0"/>
              <a:t> attention</a:t>
            </a:r>
            <a:endParaRPr lang="en-US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0" y="1905000"/>
            <a:ext cx="8323580" cy="3048000"/>
          </a:xfrm>
          <a:prstGeom prst="rect">
            <a:avLst/>
          </a:prstGeom>
          <a:solidFill>
            <a:schemeClr val="bg2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62000"/>
            <a:ext cx="6553200" cy="141763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Transparents</a:t>
            </a:r>
            <a:r>
              <a:rPr lang="en-US" sz="3200" dirty="0" smtClean="0"/>
              <a:t> </a:t>
            </a:r>
            <a:r>
              <a:rPr lang="en-US" sz="3200" dirty="0" err="1" smtClean="0"/>
              <a:t>supplémentaires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0" y="6597650"/>
            <a:ext cx="2808288" cy="2603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France Grilles - octobre  2012 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itle 3"/>
          <p:cNvSpPr>
            <a:spLocks noGrp="1"/>
          </p:cNvSpPr>
          <p:nvPr>
            <p:ph type="title"/>
          </p:nvPr>
        </p:nvSpPr>
        <p:spPr>
          <a:xfrm>
            <a:off x="457200" y="114300"/>
            <a:ext cx="7470648" cy="571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3600" b="1" dirty="0" smtClean="0">
                <a:latin typeface="Candara" pitchFamily="34" charset="0"/>
              </a:rPr>
              <a:t>WLCG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25 July 2014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Ian Bird; Varenna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6D3067-7350-4566-898A-44DADB8E2AF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9701" name="Picture 5" descr="Screen Shot 2014-03-21 at 11.30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6DFA1988-8B87-4B53-969D-5AB82D2041E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8" name="Slide Number Placeholder 1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81800" y="685800"/>
            <a:ext cx="2255746" cy="58477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170 sites, </a:t>
            </a:r>
            <a:r>
              <a:rPr lang="en-GB" dirty="0"/>
              <a:t>~8000 </a:t>
            </a:r>
            <a:r>
              <a:rPr lang="en-GB" dirty="0" smtClean="0"/>
              <a:t>users</a:t>
            </a:r>
          </a:p>
          <a:p>
            <a:r>
              <a:rPr lang="en-GB" dirty="0" smtClean="0"/>
              <a:t>nearly 40 countries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96857" y="685800"/>
            <a:ext cx="2494343" cy="646331"/>
          </a:xfrm>
          <a:prstGeom prst="rect">
            <a:avLst/>
          </a:prstGeom>
          <a:solidFill>
            <a:srgbClr val="CCFFCC"/>
          </a:solidFill>
          <a:ln>
            <a:solidFill>
              <a:srgbClr val="0055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1.5 PB/week recorded</a:t>
            </a:r>
          </a:p>
          <a:p>
            <a:r>
              <a:rPr lang="en-GB" dirty="0" smtClean="0"/>
              <a:t>2-3 GB/s from CERN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" y="685800"/>
            <a:ext cx="2240280" cy="584775"/>
          </a:xfrm>
          <a:prstGeom prst="rect">
            <a:avLst/>
          </a:prstGeom>
          <a:solidFill>
            <a:srgbClr val="CCFFCC"/>
          </a:solidFill>
          <a:ln>
            <a:solidFill>
              <a:srgbClr val="0055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Global data </a:t>
            </a:r>
          </a:p>
          <a:p>
            <a:r>
              <a:rPr lang="en-GB" dirty="0" smtClean="0"/>
              <a:t>movement: 15 GB/s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3479020" y="5943600"/>
            <a:ext cx="2292615" cy="338554"/>
          </a:xfrm>
          <a:prstGeom prst="rect">
            <a:avLst/>
          </a:prstGeom>
          <a:solidFill>
            <a:srgbClr val="E8C0FF"/>
          </a:solidFill>
          <a:ln>
            <a:solidFill>
              <a:srgbClr val="0055A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250 000 CPU days/day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9133" y="5829955"/>
            <a:ext cx="143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6">
                    <a:lumMod val="50000"/>
                  </a:schemeClr>
                </a:solidFill>
              </a:rPr>
              <a:t>Resource distribution</a:t>
            </a:r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3694" t="9744" r="24813"/>
          <a:stretch/>
        </p:blipFill>
        <p:spPr>
          <a:xfrm>
            <a:off x="152400" y="4431833"/>
            <a:ext cx="1407583" cy="141902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31006" y="4452813"/>
            <a:ext cx="620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</a:rPr>
              <a:t>CERN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733353" y="4992805"/>
            <a:ext cx="8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Tier 1s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4043197">
            <a:off x="51575" y="5023045"/>
            <a:ext cx="8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Tier 2s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60338" y="5943600"/>
            <a:ext cx="1463862" cy="338554"/>
          </a:xfrm>
          <a:prstGeom prst="rect">
            <a:avLst/>
          </a:prstGeom>
          <a:solidFill>
            <a:srgbClr val="E8C0FF"/>
          </a:solidFill>
          <a:ln>
            <a:solidFill>
              <a:srgbClr val="0055A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2 M jobs / day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6081090" y="5943600"/>
            <a:ext cx="1574470" cy="338554"/>
          </a:xfrm>
          <a:prstGeom prst="rect">
            <a:avLst/>
          </a:prstGeom>
          <a:solidFill>
            <a:srgbClr val="E8C0FF"/>
          </a:solidFill>
          <a:ln>
            <a:solidFill>
              <a:srgbClr val="0055A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200PB Storage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707739" y="6412468"/>
            <a:ext cx="597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I. Bird, </a:t>
            </a:r>
            <a:r>
              <a:rPr lang="en-US" dirty="0" err="1" smtClean="0"/>
              <a:t>Enrico</a:t>
            </a:r>
            <a:r>
              <a:rPr lang="en-US" dirty="0" smtClean="0"/>
              <a:t> Fermi School of Physics, July 2014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1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EGI de 2010 </a:t>
            </a:r>
            <a:r>
              <a:rPr lang="en-GB" dirty="0" err="1" smtClean="0"/>
              <a:t>à</a:t>
            </a:r>
            <a:r>
              <a:rPr lang="en-GB" dirty="0" smtClean="0"/>
              <a:t> 2013</a:t>
            </a:r>
            <a:endParaRPr lang="en-GB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5219700" y="6597650"/>
            <a:ext cx="1296988" cy="260350"/>
          </a:xfrm>
          <a:prstGeom prst="rect">
            <a:avLst/>
          </a:prstGeom>
        </p:spPr>
        <p:txBody>
          <a:bodyPr/>
          <a:lstStyle/>
          <a:p>
            <a:fld id="{1D53C9E4-42E2-402A-B0B1-17451789FE1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512"/>
          <a:stretch/>
        </p:blipFill>
        <p:spPr>
          <a:xfrm>
            <a:off x="35496" y="1052736"/>
            <a:ext cx="9100646" cy="4577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496" y="5157192"/>
            <a:ext cx="9064134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2010-2013: from 14 regional to 34 operations </a:t>
            </a:r>
            <a:r>
              <a:rPr lang="en-US" sz="2000" dirty="0" err="1" smtClean="0"/>
              <a:t>centres</a:t>
            </a:r>
            <a:r>
              <a:rPr lang="en-US" sz="2000" dirty="0" smtClean="0"/>
              <a:t> in 53 countries,</a:t>
            </a:r>
          </a:p>
          <a:p>
            <a:pPr algn="ctr"/>
            <a:r>
              <a:rPr lang="en-US" sz="2000" dirty="0" smtClean="0"/>
              <a:t>from 188,000 jobs/day with 80,000 cores on 250 Resource </a:t>
            </a:r>
            <a:r>
              <a:rPr lang="en-US" sz="2000" dirty="0" err="1"/>
              <a:t>C</a:t>
            </a:r>
            <a:r>
              <a:rPr lang="en-US" sz="2000" dirty="0" err="1" smtClean="0"/>
              <a:t>entres</a:t>
            </a:r>
            <a:endParaRPr lang="en-US" sz="2000" dirty="0" smtClean="0"/>
          </a:p>
          <a:p>
            <a:pPr algn="ctr"/>
            <a:r>
              <a:rPr lang="en-US" sz="2000" dirty="0" smtClean="0"/>
              <a:t>to 1,200,000 jobs/day with 430,000 cores on 337 Resource </a:t>
            </a:r>
            <a:r>
              <a:rPr lang="en-US" sz="2000" dirty="0" err="1" smtClean="0"/>
              <a:t>Centres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5496" y="3501008"/>
            <a:ext cx="1798762" cy="1569660"/>
          </a:xfrm>
          <a:prstGeom prst="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Technologies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Grids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Clouds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Desktops</a:t>
            </a:r>
          </a:p>
        </p:txBody>
      </p:sp>
      <p:sp>
        <p:nvSpPr>
          <p:cNvPr id="11" name="Footer Placeholder 5"/>
          <p:cNvSpPr txBox="1">
            <a:spLocks/>
          </p:cNvSpPr>
          <p:nvPr/>
        </p:nvSpPr>
        <p:spPr>
          <a:xfrm>
            <a:off x="2286000" y="6324600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Exposé S. Newhouse Madrid, Sept. 2013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209800" y="191869"/>
            <a:ext cx="6207949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3600" dirty="0" smtClean="0"/>
              <a:t>France Grilles, partenaire de EGI</a:t>
            </a:r>
            <a:endParaRPr lang="fr-FR" sz="3600" dirty="0"/>
          </a:p>
        </p:txBody>
      </p:sp>
      <p:pic>
        <p:nvPicPr>
          <p:cNvPr id="12" name="Image 11" descr="GIS France Grilles logo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0248"/>
            <a:ext cx="9144000" cy="38775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65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9144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Financements</a:t>
            </a:r>
            <a:r>
              <a:rPr lang="en-US" sz="2800" dirty="0" smtClean="0"/>
              <a:t> </a:t>
            </a:r>
            <a:r>
              <a:rPr lang="en-US" sz="2800" dirty="0" err="1" smtClean="0"/>
              <a:t>donnés</a:t>
            </a:r>
            <a:r>
              <a:rPr lang="en-US" sz="2800" dirty="0" smtClean="0"/>
              <a:t> par EGI </a:t>
            </a:r>
            <a:r>
              <a:rPr lang="en-US" sz="2800" dirty="0" err="1" smtClean="0"/>
              <a:t>depuis</a:t>
            </a:r>
            <a:r>
              <a:rPr lang="en-US" sz="2800" dirty="0" smtClean="0"/>
              <a:t> 5 </a:t>
            </a:r>
            <a:r>
              <a:rPr lang="en-US" sz="2800" dirty="0" err="1" smtClean="0"/>
              <a:t>ans</a:t>
            </a:r>
            <a:endParaRPr 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Financements</a:t>
            </a:r>
            <a:r>
              <a:rPr lang="en-US" dirty="0" smtClean="0"/>
              <a:t> directs par </a:t>
            </a:r>
            <a:r>
              <a:rPr lang="en-US" dirty="0" err="1" smtClean="0"/>
              <a:t>EGI.eu</a:t>
            </a:r>
            <a:endParaRPr lang="en-US" dirty="0" smtClean="0"/>
          </a:p>
          <a:p>
            <a:pPr lvl="1"/>
            <a:r>
              <a:rPr lang="en-US" dirty="0" err="1" smtClean="0"/>
              <a:t>Financement</a:t>
            </a:r>
            <a:r>
              <a:rPr lang="en-US" dirty="0" smtClean="0"/>
              <a:t> des “core activities” de Mai 2010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Avril</a:t>
            </a:r>
            <a:r>
              <a:rPr lang="en-US" dirty="0" smtClean="0"/>
              <a:t> 2014: 52 </a:t>
            </a:r>
            <a:r>
              <a:rPr lang="en-US" dirty="0" err="1" smtClean="0"/>
              <a:t>k</a:t>
            </a:r>
            <a:r>
              <a:rPr lang="en-US" dirty="0" smtClean="0"/>
              <a:t>€</a:t>
            </a:r>
          </a:p>
          <a:p>
            <a:pPr lvl="1"/>
            <a:r>
              <a:rPr lang="en-US" dirty="0" smtClean="0"/>
              <a:t>De </a:t>
            </a:r>
            <a:r>
              <a:rPr lang="en-US" dirty="0" err="1" smtClean="0"/>
              <a:t>Avril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Décembre</a:t>
            </a:r>
            <a:r>
              <a:rPr lang="en-US" dirty="0" smtClean="0"/>
              <a:t> 2014: 40% des “core activities” </a:t>
            </a:r>
            <a:r>
              <a:rPr lang="en-US" dirty="0" err="1" smtClean="0"/>
              <a:t>valorisées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208 </a:t>
            </a:r>
            <a:r>
              <a:rPr lang="en-US" dirty="0" err="1" smtClean="0"/>
              <a:t>k</a:t>
            </a:r>
            <a:r>
              <a:rPr lang="en-US" dirty="0" smtClean="0"/>
              <a:t>€ par an, </a:t>
            </a:r>
            <a:r>
              <a:rPr lang="en-US" dirty="0" err="1" smtClean="0"/>
              <a:t>soit</a:t>
            </a:r>
            <a:r>
              <a:rPr lang="en-US" dirty="0" smtClean="0"/>
              <a:t> 55 </a:t>
            </a:r>
            <a:r>
              <a:rPr lang="en-US" dirty="0" err="1" smtClean="0"/>
              <a:t>k</a:t>
            </a:r>
            <a:r>
              <a:rPr lang="en-US" dirty="0" smtClean="0"/>
              <a:t>€ </a:t>
            </a:r>
          </a:p>
          <a:p>
            <a:r>
              <a:rPr lang="en-US" dirty="0" err="1" smtClean="0"/>
              <a:t>Financements</a:t>
            </a:r>
            <a:r>
              <a:rPr lang="en-US" dirty="0" smtClean="0"/>
              <a:t> </a:t>
            </a:r>
            <a:r>
              <a:rPr lang="en-US" dirty="0" err="1" smtClean="0"/>
              <a:t>indirects</a:t>
            </a:r>
            <a:r>
              <a:rPr lang="en-US" dirty="0" smtClean="0"/>
              <a:t> </a:t>
            </a:r>
            <a:r>
              <a:rPr lang="en-US" dirty="0" err="1" smtClean="0"/>
              <a:t>transitant</a:t>
            </a:r>
            <a:r>
              <a:rPr lang="en-US" dirty="0" smtClean="0"/>
              <a:t> par </a:t>
            </a:r>
            <a:r>
              <a:rPr lang="en-US" dirty="0" err="1" smtClean="0"/>
              <a:t>EGI.eu</a:t>
            </a:r>
            <a:endParaRPr lang="en-US" dirty="0" smtClean="0"/>
          </a:p>
          <a:p>
            <a:pPr lvl="1"/>
            <a:r>
              <a:rPr lang="en-US" dirty="0" err="1" smtClean="0"/>
              <a:t>Financement</a:t>
            </a:r>
            <a:r>
              <a:rPr lang="en-US" dirty="0" smtClean="0"/>
              <a:t> </a:t>
            </a:r>
            <a:r>
              <a:rPr lang="en-US" dirty="0" err="1" smtClean="0"/>
              <a:t>européen</a:t>
            </a:r>
            <a:r>
              <a:rPr lang="en-US" dirty="0" smtClean="0"/>
              <a:t>: 1,792 M€ de Mai 2010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Décembre</a:t>
            </a:r>
            <a:r>
              <a:rPr lang="en-US" dirty="0" smtClean="0"/>
              <a:t> 2014</a:t>
            </a:r>
          </a:p>
          <a:p>
            <a:r>
              <a:rPr lang="en-US" dirty="0" err="1" smtClean="0"/>
              <a:t>Accès</a:t>
            </a:r>
            <a:r>
              <a:rPr lang="en-US" dirty="0" smtClean="0"/>
              <a:t> par des </a:t>
            </a:r>
            <a:r>
              <a:rPr lang="en-US" dirty="0" err="1" smtClean="0"/>
              <a:t>utilisateurs</a:t>
            </a:r>
            <a:r>
              <a:rPr lang="en-US" dirty="0" smtClean="0"/>
              <a:t> </a:t>
            </a:r>
            <a:r>
              <a:rPr lang="en-US" dirty="0" err="1" smtClean="0"/>
              <a:t>français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des </a:t>
            </a:r>
            <a:r>
              <a:rPr lang="en-US" dirty="0" err="1" smtClean="0"/>
              <a:t>ressources</a:t>
            </a:r>
            <a:r>
              <a:rPr lang="en-US" dirty="0" smtClean="0"/>
              <a:t> hors de France</a:t>
            </a:r>
          </a:p>
          <a:p>
            <a:pPr lvl="1"/>
            <a:r>
              <a:rPr lang="en-US" dirty="0" smtClean="0"/>
              <a:t>80 Millions </a:t>
            </a:r>
            <a:r>
              <a:rPr lang="en-US" dirty="0" err="1" smtClean="0"/>
              <a:t>d’heures</a:t>
            </a:r>
            <a:r>
              <a:rPr lang="en-US" dirty="0" smtClean="0"/>
              <a:t> CPU </a:t>
            </a:r>
            <a:r>
              <a:rPr lang="en-US" dirty="0" err="1" smtClean="0"/>
              <a:t>normalisées</a:t>
            </a:r>
            <a:r>
              <a:rPr lang="en-US" dirty="0" smtClean="0"/>
              <a:t> (KSI2K) au </a:t>
            </a:r>
            <a:r>
              <a:rPr lang="en-US" dirty="0" err="1" smtClean="0"/>
              <a:t>cours</a:t>
            </a:r>
            <a:r>
              <a:rPr lang="en-US" dirty="0" smtClean="0"/>
              <a:t> des 12 </a:t>
            </a:r>
            <a:r>
              <a:rPr lang="en-US" dirty="0" err="1" smtClean="0"/>
              <a:t>derniers</a:t>
            </a:r>
            <a:r>
              <a:rPr lang="en-US" dirty="0" smtClean="0"/>
              <a:t> </a:t>
            </a:r>
            <a:r>
              <a:rPr lang="en-US" dirty="0" err="1" smtClean="0"/>
              <a:t>mois</a:t>
            </a:r>
            <a:r>
              <a:rPr lang="en-US" dirty="0" smtClean="0"/>
              <a:t> (40% par le service FG-DIRAC)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2200" y="84667"/>
            <a:ext cx="5836356" cy="105833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200" b="0" dirty="0" err="1" smtClean="0">
                <a:solidFill>
                  <a:schemeClr val="tx1"/>
                </a:solidFill>
              </a:rPr>
              <a:t>Contexte</a:t>
            </a:r>
            <a:r>
              <a:rPr lang="en-US" sz="3200" b="0" dirty="0" smtClean="0">
                <a:solidFill>
                  <a:schemeClr val="tx1"/>
                </a:solidFill>
              </a:rPr>
              <a:t> international: </a:t>
            </a:r>
            <a:r>
              <a:rPr lang="en-US" sz="3200" b="0" dirty="0" err="1" smtClean="0">
                <a:solidFill>
                  <a:schemeClr val="tx1"/>
                </a:solidFill>
              </a:rPr>
              <a:t>une</a:t>
            </a:r>
            <a:r>
              <a:rPr lang="en-US" sz="3200" b="0" dirty="0" smtClean="0">
                <a:solidFill>
                  <a:schemeClr val="tx1"/>
                </a:solidFill>
              </a:rPr>
              <a:t> nouvelle </a:t>
            </a:r>
            <a:r>
              <a:rPr lang="en-US" sz="3200" b="0" dirty="0" err="1" smtClean="0">
                <a:solidFill>
                  <a:schemeClr val="tx1"/>
                </a:solidFill>
              </a:rPr>
              <a:t>organisation</a:t>
            </a:r>
            <a:r>
              <a:rPr lang="en-US" sz="3200" b="0" dirty="0" smtClean="0">
                <a:solidFill>
                  <a:schemeClr val="tx1"/>
                </a:solidFill>
              </a:rPr>
              <a:t>, la Research Data Alliance</a:t>
            </a: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5494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Soutenue</a:t>
            </a:r>
            <a:r>
              <a:rPr lang="en-US" dirty="0" smtClean="0"/>
              <a:t> par la Commission </a:t>
            </a:r>
            <a:r>
              <a:rPr lang="en-US" dirty="0" err="1" smtClean="0"/>
              <a:t>Européenne</a:t>
            </a:r>
            <a:r>
              <a:rPr lang="en-US" dirty="0" smtClean="0"/>
              <a:t>, la National Science Foundation et </a:t>
            </a:r>
            <a:r>
              <a:rPr lang="en-US" dirty="0" err="1" smtClean="0"/>
              <a:t>l’Australian</a:t>
            </a:r>
            <a:r>
              <a:rPr lang="en-US" dirty="0" smtClean="0"/>
              <a:t> National Data Service</a:t>
            </a:r>
          </a:p>
          <a:p>
            <a:r>
              <a:rPr lang="en-US" dirty="0" err="1" smtClean="0"/>
              <a:t>Différent</a:t>
            </a:r>
            <a:r>
              <a:rPr lang="en-US" dirty="0" smtClean="0"/>
              <a:t> du Global Grid Forum </a:t>
            </a:r>
          </a:p>
          <a:p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1524000"/>
            <a:ext cx="5511800" cy="3665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avec la </a:t>
            </a:r>
            <a:r>
              <a:rPr lang="en-US" dirty="0" err="1" smtClean="0"/>
              <a:t>recherche</a:t>
            </a:r>
            <a:r>
              <a:rPr lang="en-US" dirty="0" smtClean="0"/>
              <a:t> </a:t>
            </a:r>
            <a:r>
              <a:rPr lang="en-US" dirty="0" err="1" smtClean="0"/>
              <a:t>informatique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950" y="1752600"/>
            <a:ext cx="8928100" cy="4525963"/>
          </a:xfrm>
        </p:spPr>
        <p:txBody>
          <a:bodyPr/>
          <a:lstStyle/>
          <a:p>
            <a:r>
              <a:rPr lang="en-US" sz="2000" dirty="0" err="1" smtClean="0"/>
              <a:t>Présence</a:t>
            </a:r>
            <a:r>
              <a:rPr lang="en-US" sz="2000" dirty="0" smtClean="0"/>
              <a:t> </a:t>
            </a:r>
            <a:r>
              <a:rPr lang="en-US" sz="2000" dirty="0" err="1" smtClean="0"/>
              <a:t>importante</a:t>
            </a:r>
            <a:r>
              <a:rPr lang="en-US" sz="2000" dirty="0" smtClean="0"/>
              <a:t> et active de </a:t>
            </a:r>
            <a:r>
              <a:rPr lang="en-US" sz="2000" dirty="0" err="1" smtClean="0"/>
              <a:t>chercheurs</a:t>
            </a:r>
            <a:r>
              <a:rPr lang="en-US" sz="2000" dirty="0" smtClean="0"/>
              <a:t> en </a:t>
            </a:r>
            <a:r>
              <a:rPr lang="en-US" sz="2000" dirty="0" err="1" smtClean="0"/>
              <a:t>informatiqur</a:t>
            </a:r>
            <a:r>
              <a:rPr lang="en-US" sz="2000" dirty="0" smtClean="0"/>
              <a:t> </a:t>
            </a:r>
            <a:r>
              <a:rPr lang="en-US" sz="2000" dirty="0" err="1" smtClean="0"/>
              <a:t>dans</a:t>
            </a:r>
            <a:r>
              <a:rPr lang="en-US" sz="2000" dirty="0" smtClean="0"/>
              <a:t> les instances de France Grilles</a:t>
            </a:r>
          </a:p>
          <a:p>
            <a:pPr lvl="1"/>
            <a:r>
              <a:rPr lang="en-US" sz="2000" dirty="0" smtClean="0"/>
              <a:t>F. </a:t>
            </a:r>
            <a:r>
              <a:rPr lang="en-US" sz="2000" dirty="0" err="1" smtClean="0"/>
              <a:t>Desprez</a:t>
            </a:r>
            <a:r>
              <a:rPr lang="en-US" sz="2000" dirty="0" smtClean="0"/>
              <a:t>, </a:t>
            </a:r>
            <a:r>
              <a:rPr lang="en-US" sz="2000" dirty="0" err="1" smtClean="0"/>
              <a:t>membre</a:t>
            </a:r>
            <a:r>
              <a:rPr lang="en-US" sz="2000" dirty="0" smtClean="0"/>
              <a:t> du bureau de FG</a:t>
            </a:r>
          </a:p>
          <a:p>
            <a:pPr lvl="1"/>
            <a:r>
              <a:rPr lang="en-US" sz="2000" dirty="0" smtClean="0"/>
              <a:t>M. </a:t>
            </a:r>
            <a:r>
              <a:rPr lang="en-US" sz="2000" dirty="0" err="1" smtClean="0"/>
              <a:t>Daydé</a:t>
            </a:r>
            <a:r>
              <a:rPr lang="en-US" sz="2000" dirty="0" smtClean="0"/>
              <a:t> et T. </a:t>
            </a:r>
            <a:r>
              <a:rPr lang="en-US" sz="2000" dirty="0" err="1" smtClean="0"/>
              <a:t>Priol</a:t>
            </a:r>
            <a:r>
              <a:rPr lang="en-US" sz="2000" dirty="0" smtClean="0"/>
              <a:t>, </a:t>
            </a:r>
            <a:r>
              <a:rPr lang="en-US" sz="2000" dirty="0" err="1" smtClean="0"/>
              <a:t>membres</a:t>
            </a:r>
            <a:r>
              <a:rPr lang="en-US" sz="2000" dirty="0" smtClean="0"/>
              <a:t> du </a:t>
            </a:r>
            <a:r>
              <a:rPr lang="en-US" sz="2000" dirty="0" err="1" smtClean="0"/>
              <a:t>Conseil</a:t>
            </a:r>
            <a:r>
              <a:rPr lang="en-US" sz="2000" dirty="0" smtClean="0"/>
              <a:t> </a:t>
            </a:r>
            <a:r>
              <a:rPr lang="en-US" sz="2000" dirty="0" err="1" smtClean="0"/>
              <a:t>Scientifique</a:t>
            </a:r>
            <a:endParaRPr lang="en-US" sz="2000" dirty="0" smtClean="0"/>
          </a:p>
          <a:p>
            <a:pPr lvl="1"/>
            <a:r>
              <a:rPr lang="en-US" sz="2000" dirty="0" err="1" smtClean="0"/>
              <a:t>Réciproquement</a:t>
            </a:r>
            <a:r>
              <a:rPr lang="en-US" sz="2000" dirty="0" smtClean="0"/>
              <a:t>, V.B. </a:t>
            </a:r>
            <a:r>
              <a:rPr lang="en-US" sz="2000" dirty="0" err="1" smtClean="0"/>
              <a:t>est</a:t>
            </a:r>
            <a:r>
              <a:rPr lang="en-US" sz="2000" dirty="0" smtClean="0"/>
              <a:t> </a:t>
            </a:r>
            <a:r>
              <a:rPr lang="en-US" sz="2000" dirty="0" err="1" smtClean="0"/>
              <a:t>membre</a:t>
            </a:r>
            <a:r>
              <a:rPr lang="en-US" sz="2000" dirty="0" smtClean="0"/>
              <a:t> du </a:t>
            </a:r>
            <a:r>
              <a:rPr lang="en-US" sz="2000" dirty="0" err="1" smtClean="0"/>
              <a:t>Conseil</a:t>
            </a:r>
            <a:r>
              <a:rPr lang="en-US" sz="2000" dirty="0" smtClean="0"/>
              <a:t> </a:t>
            </a:r>
            <a:r>
              <a:rPr lang="en-US" sz="2000" dirty="0" err="1" smtClean="0"/>
              <a:t>Scientifique</a:t>
            </a:r>
            <a:r>
              <a:rPr lang="en-US" sz="2000" dirty="0" smtClean="0"/>
              <a:t> de Grid5000</a:t>
            </a:r>
            <a:endParaRPr lang="en-US" sz="2000" dirty="0" smtClean="0"/>
          </a:p>
          <a:p>
            <a:r>
              <a:rPr lang="en-US" sz="2000" dirty="0" smtClean="0"/>
              <a:t>Montage de </a:t>
            </a:r>
            <a:r>
              <a:rPr lang="en-US" sz="2000" dirty="0" err="1" smtClean="0"/>
              <a:t>projets</a:t>
            </a:r>
            <a:r>
              <a:rPr lang="en-US" sz="2000" dirty="0" smtClean="0"/>
              <a:t> </a:t>
            </a:r>
            <a:r>
              <a:rPr lang="en-US" sz="2000" dirty="0" err="1" smtClean="0"/>
              <a:t>communs</a:t>
            </a:r>
            <a:r>
              <a:rPr lang="en-US" sz="2000" dirty="0" smtClean="0"/>
              <a:t> </a:t>
            </a:r>
          </a:p>
          <a:p>
            <a:pPr lvl="1"/>
            <a:r>
              <a:rPr lang="en-US" sz="1600" dirty="0" smtClean="0"/>
              <a:t>ESPERANCE, </a:t>
            </a:r>
            <a:r>
              <a:rPr lang="en-US" sz="1600" dirty="0" err="1" smtClean="0"/>
              <a:t>appel</a:t>
            </a:r>
            <a:r>
              <a:rPr lang="en-US" sz="1600" dirty="0" smtClean="0"/>
              <a:t> </a:t>
            </a:r>
            <a:r>
              <a:rPr lang="en-US" sz="1600" dirty="0" err="1" smtClean="0"/>
              <a:t>à</a:t>
            </a:r>
            <a:r>
              <a:rPr lang="en-US" sz="1600" dirty="0" smtClean="0"/>
              <a:t> </a:t>
            </a:r>
            <a:r>
              <a:rPr lang="en-US" sz="1600" dirty="0" err="1" smtClean="0"/>
              <a:t>projets</a:t>
            </a:r>
            <a:r>
              <a:rPr lang="en-US" sz="1600" dirty="0" smtClean="0"/>
              <a:t> Cloud de la </a:t>
            </a:r>
            <a:r>
              <a:rPr lang="en-US" sz="1600" dirty="0" err="1" smtClean="0"/>
              <a:t>Caisse</a:t>
            </a:r>
            <a:r>
              <a:rPr lang="en-US" sz="1600" dirty="0" smtClean="0"/>
              <a:t> des </a:t>
            </a:r>
            <a:r>
              <a:rPr lang="en-US" sz="1600" dirty="0" err="1" smtClean="0"/>
              <a:t>Dépo</a:t>
            </a:r>
            <a:r>
              <a:rPr lang="en-US" sz="1600" dirty="0" err="1" smtClean="0"/>
              <a:t>ôts</a:t>
            </a:r>
            <a:r>
              <a:rPr lang="en-US" sz="1600" smtClean="0"/>
              <a:t> (2012)</a:t>
            </a:r>
            <a:endParaRPr lang="en-US" sz="1600" smtClean="0"/>
          </a:p>
          <a:p>
            <a:r>
              <a:rPr lang="en-US" sz="2000" dirty="0" smtClean="0"/>
              <a:t>Liens </a:t>
            </a:r>
            <a:r>
              <a:rPr lang="en-US" sz="2000" dirty="0" smtClean="0"/>
              <a:t>techniques </a:t>
            </a:r>
            <a:r>
              <a:rPr lang="en-US" sz="2000" dirty="0" err="1" smtClean="0"/>
              <a:t>dans</a:t>
            </a:r>
            <a:r>
              <a:rPr lang="en-US" sz="2000" dirty="0" smtClean="0"/>
              <a:t> le cadre de la </a:t>
            </a:r>
            <a:r>
              <a:rPr lang="en-US" sz="2000" dirty="0" err="1" smtClean="0"/>
              <a:t>fédération</a:t>
            </a:r>
            <a:r>
              <a:rPr lang="en-US" sz="2000" dirty="0" smtClean="0"/>
              <a:t> de clouds </a:t>
            </a:r>
            <a:r>
              <a:rPr lang="en-US" sz="2000" dirty="0" err="1" smtClean="0"/>
              <a:t>académiques</a:t>
            </a:r>
            <a:endParaRPr lang="en-US" sz="2000" dirty="0" smtClean="0"/>
          </a:p>
          <a:p>
            <a:pPr lvl="1"/>
            <a:r>
              <a:rPr lang="en-US" sz="2000" dirty="0" smtClean="0"/>
              <a:t>IRIT (Toulouse) </a:t>
            </a:r>
            <a:r>
              <a:rPr lang="en-US" sz="2000" dirty="0" err="1" smtClean="0"/>
              <a:t>héberge</a:t>
            </a:r>
            <a:r>
              <a:rPr lang="en-US" sz="2000" dirty="0" smtClean="0"/>
              <a:t> un cloud </a:t>
            </a:r>
            <a:r>
              <a:rPr lang="en-US" sz="2000" dirty="0" err="1" smtClean="0"/>
              <a:t>académique</a:t>
            </a:r>
            <a:r>
              <a:rPr lang="en-US" sz="2000" dirty="0" smtClean="0"/>
              <a:t> de la </a:t>
            </a:r>
            <a:r>
              <a:rPr lang="en-US" sz="2000" dirty="0" err="1" smtClean="0"/>
              <a:t>fédération</a:t>
            </a:r>
            <a:r>
              <a:rPr lang="en-US" sz="2000" dirty="0" smtClean="0"/>
              <a:t> FG</a:t>
            </a:r>
          </a:p>
          <a:p>
            <a:r>
              <a:rPr lang="en-US" sz="2000" dirty="0" err="1" smtClean="0"/>
              <a:t>Soutien</a:t>
            </a:r>
            <a:r>
              <a:rPr lang="en-US" sz="2000" dirty="0" smtClean="0"/>
              <a:t> de FG au </a:t>
            </a:r>
            <a:r>
              <a:rPr lang="en-US" sz="2000" dirty="0" err="1" smtClean="0"/>
              <a:t>projet</a:t>
            </a:r>
            <a:r>
              <a:rPr lang="en-US" sz="2000" dirty="0" smtClean="0"/>
              <a:t> </a:t>
            </a:r>
            <a:r>
              <a:rPr lang="en-US" sz="2000" dirty="0" err="1" smtClean="0"/>
              <a:t>e-</a:t>
            </a:r>
            <a:r>
              <a:rPr lang="en-US" sz="2000" dirty="0" err="1" smtClean="0"/>
              <a:t>Biothon</a:t>
            </a:r>
            <a:r>
              <a:rPr lang="en-US" sz="2000" dirty="0" smtClean="0"/>
              <a:t>, </a:t>
            </a:r>
            <a:r>
              <a:rPr lang="en-US" sz="2000" dirty="0" smtClean="0"/>
              <a:t>s</a:t>
            </a:r>
            <a:r>
              <a:rPr lang="en-US" sz="2000" dirty="0" smtClean="0"/>
              <a:t>uite </a:t>
            </a:r>
            <a:r>
              <a:rPr lang="en-US" sz="2000" dirty="0" smtClean="0"/>
              <a:t>du</a:t>
            </a:r>
            <a:r>
              <a:rPr lang="en-US" sz="2000" dirty="0" smtClean="0"/>
              <a:t> </a:t>
            </a:r>
            <a:r>
              <a:rPr lang="en-US" sz="2000" dirty="0" err="1" smtClean="0"/>
              <a:t>Décrypthon</a:t>
            </a:r>
            <a:r>
              <a:rPr lang="en-US" sz="2000" dirty="0" smtClean="0"/>
              <a:t> </a:t>
            </a:r>
            <a:r>
              <a:rPr lang="en-US" sz="2000" dirty="0" smtClean="0"/>
              <a:t>(IBM, CNR-INS2I, INRIA)</a:t>
            </a:r>
          </a:p>
          <a:p>
            <a:r>
              <a:rPr lang="en-US" sz="2000" dirty="0" smtClean="0"/>
              <a:t>Actions </a:t>
            </a:r>
            <a:r>
              <a:rPr lang="en-US" sz="2000" dirty="0" err="1" smtClean="0"/>
              <a:t>prévues</a:t>
            </a:r>
            <a:r>
              <a:rPr lang="en-US" sz="2000" dirty="0" smtClean="0"/>
              <a:t> en 2015</a:t>
            </a:r>
          </a:p>
          <a:p>
            <a:pPr lvl="1"/>
            <a:r>
              <a:rPr lang="en-US" sz="2000" dirty="0" err="1" smtClean="0"/>
              <a:t>Journées</a:t>
            </a:r>
            <a:r>
              <a:rPr lang="en-US" sz="2000" dirty="0" smtClean="0"/>
              <a:t> SUCCES </a:t>
            </a:r>
            <a:r>
              <a:rPr lang="en-US" sz="2000" dirty="0" err="1" smtClean="0"/>
              <a:t>organisées</a:t>
            </a:r>
            <a:r>
              <a:rPr lang="en-US" sz="2000" dirty="0" smtClean="0"/>
              <a:t> par </a:t>
            </a:r>
            <a:r>
              <a:rPr lang="en-US" sz="2000" dirty="0" smtClean="0"/>
              <a:t>FG, GRID5000 et le </a:t>
            </a:r>
            <a:r>
              <a:rPr lang="en-US" sz="2000" dirty="0" err="1" smtClean="0"/>
              <a:t>groupe</a:t>
            </a:r>
            <a:r>
              <a:rPr lang="en-US" sz="2000" dirty="0" smtClean="0"/>
              <a:t> CALCUL</a:t>
            </a:r>
          </a:p>
          <a:p>
            <a:pPr lvl="1"/>
            <a:r>
              <a:rPr lang="en-US" sz="2000" dirty="0" err="1" smtClean="0"/>
              <a:t>Appel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</a:t>
            </a:r>
            <a:r>
              <a:rPr lang="en-US" sz="2000" dirty="0" err="1" smtClean="0"/>
              <a:t>projets</a:t>
            </a:r>
            <a:r>
              <a:rPr lang="en-US" sz="2000" dirty="0" smtClean="0"/>
              <a:t> </a:t>
            </a:r>
            <a:r>
              <a:rPr lang="en-US" sz="2000" dirty="0" err="1" smtClean="0"/>
              <a:t>communs</a:t>
            </a:r>
            <a:r>
              <a:rPr lang="en-US" sz="2000" dirty="0" smtClean="0"/>
              <a:t> France Grilles – GRID5000</a:t>
            </a:r>
            <a:endParaRPr lang="en-US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19200"/>
            <a:ext cx="8229600" cy="533400"/>
          </a:xfrm>
        </p:spPr>
        <p:txBody>
          <a:bodyPr/>
          <a:lstStyle/>
          <a:p>
            <a:r>
              <a:rPr lang="fr-FR" sz="3200" dirty="0" smtClean="0"/>
              <a:t>France Grilles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950" y="1676400"/>
            <a:ext cx="8928100" cy="4525963"/>
          </a:xfrm>
        </p:spPr>
        <p:txBody>
          <a:bodyPr/>
          <a:lstStyle/>
          <a:p>
            <a:r>
              <a:rPr lang="fr-FR" sz="2400" dirty="0" smtClean="0"/>
              <a:t>Est un Groupement d’Intérêt Scientifique…</a:t>
            </a:r>
          </a:p>
          <a:p>
            <a:pPr lvl="1"/>
            <a:r>
              <a:rPr lang="fr-FR" sz="2400" dirty="0" smtClean="0"/>
              <a:t>créé en 2010 par 8 partenaires (CEA, CNRS,CPU, INRA, INRIA, INSERM, MESR, RENATER)…</a:t>
            </a:r>
          </a:p>
          <a:p>
            <a:pPr lvl="1"/>
            <a:r>
              <a:rPr lang="fr-FR" sz="2400" dirty="0" smtClean="0"/>
              <a:t>pour animer et coordonner la stratégie nationale en matière de grilles et de </a:t>
            </a:r>
            <a:r>
              <a:rPr lang="fr-FR" sz="2400" dirty="0" err="1" smtClean="0"/>
              <a:t>clouds</a:t>
            </a:r>
            <a:r>
              <a:rPr lang="fr-FR" sz="2400" dirty="0" smtClean="0"/>
              <a:t>.</a:t>
            </a:r>
          </a:p>
          <a:p>
            <a:pPr lvl="1"/>
            <a:r>
              <a:rPr lang="fr-FR" sz="2400" dirty="0" smtClean="0"/>
              <a:t>Son mandataire est l’Institut des Grilles et du Cloud du CNRS</a:t>
            </a:r>
          </a:p>
          <a:p>
            <a:r>
              <a:rPr lang="fr-FR" sz="2400" dirty="0" smtClean="0"/>
              <a:t>Sa vision: </a:t>
            </a:r>
          </a:p>
          <a:p>
            <a:pPr lvl="1"/>
            <a:r>
              <a:rPr lang="fr-FR" sz="2400" dirty="0" smtClean="0"/>
              <a:t>Construire et opérer une infrastructure informatique distribuée ouverte à toutes les sciences et aux pays en développement qui constitue un espace ouvert de collaboration au sein et entre les disciplines</a:t>
            </a:r>
          </a:p>
          <a:p>
            <a:pPr lvl="1"/>
            <a:endParaRPr lang="fr-FR" sz="2400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0" y="6597650"/>
            <a:ext cx="2808288" cy="2603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France Grilles     </a:t>
            </a:r>
            <a:endParaRPr lang="fr-FR" dirty="0"/>
          </a:p>
        </p:txBody>
      </p:sp>
      <p:pic>
        <p:nvPicPr>
          <p:cNvPr id="6" name="Image 5" descr="GIS France Grilles log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0248"/>
            <a:ext cx="9144000" cy="387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4300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Missions de France Grilles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fr-FR" dirty="0" smtClean="0"/>
              <a:t>établir et opérer une infrastructure nationale de grille de production, pour le traitement et le stockage de données scientifiques massives</a:t>
            </a:r>
          </a:p>
          <a:p>
            <a:pPr lvl="0"/>
            <a:r>
              <a:rPr lang="fr-FR" dirty="0" smtClean="0"/>
              <a:t>contribuer avec les autres états membre impliqués au fonctionnement de l’infrastructure européenne EGI et définir les modalités de la participation française à </a:t>
            </a:r>
            <a:r>
              <a:rPr lang="fr-FR" dirty="0" err="1" smtClean="0"/>
              <a:t>EGI.eu</a:t>
            </a:r>
            <a:endParaRPr lang="fr-FR" dirty="0" smtClean="0"/>
          </a:p>
          <a:p>
            <a:pPr lvl="0"/>
            <a:r>
              <a:rPr lang="fr-FR" dirty="0" smtClean="0"/>
              <a:t>favoriser les rapprochements et les échanges entre les équipes travaillant sur les grilles de production et les grilles de recherche</a:t>
            </a:r>
          </a:p>
          <a:p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2025599" y="6488668"/>
            <a:ext cx="506100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Missions </a:t>
            </a:r>
            <a:r>
              <a:rPr lang="en-US" dirty="0" err="1" smtClean="0"/>
              <a:t>étendues</a:t>
            </a:r>
            <a:r>
              <a:rPr lang="en-US" dirty="0" smtClean="0"/>
              <a:t> au cloud computing en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7800" y="0"/>
            <a:ext cx="6629400" cy="9144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France Grilles constitue un cadre </a:t>
            </a:r>
          </a:p>
          <a:p>
            <a:pPr lvl="1"/>
            <a:r>
              <a:rPr lang="fr-FR" dirty="0" smtClean="0"/>
              <a:t>pour animer la relation entre les communautés scientifiques utilisatrices des grilles et des </a:t>
            </a:r>
            <a:r>
              <a:rPr lang="fr-FR" dirty="0" err="1" smtClean="0"/>
              <a:t>clouds</a:t>
            </a:r>
            <a:r>
              <a:rPr lang="fr-FR" dirty="0" smtClean="0"/>
              <a:t> et la communauté de recherche en informatique</a:t>
            </a:r>
          </a:p>
          <a:p>
            <a:pPr lvl="1"/>
            <a:r>
              <a:rPr lang="fr-FR" dirty="0" smtClean="0"/>
              <a:t>pour partager compétences, ressources et outils</a:t>
            </a:r>
          </a:p>
          <a:p>
            <a:r>
              <a:rPr lang="fr-FR" dirty="0" smtClean="0"/>
              <a:t>GIS renouvelé jusqu’en Juin 2016</a:t>
            </a:r>
          </a:p>
          <a:p>
            <a:r>
              <a:rPr lang="fr-FR" dirty="0" smtClean="0"/>
              <a:t>Le mandataire du GIS France Grilles est le CNRS</a:t>
            </a:r>
          </a:p>
          <a:p>
            <a:pPr lvl="1"/>
            <a:r>
              <a:rPr lang="fr-FR" dirty="0" smtClean="0"/>
              <a:t>Entité gestionnaire: Institut des Grilles et du Cloud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>
              <a:buNone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38200"/>
            <a:ext cx="7543800" cy="12192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Institut</a:t>
            </a:r>
            <a:r>
              <a:rPr lang="en-US" sz="3200" dirty="0" smtClean="0"/>
              <a:t> des Grilles et du Cloud 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950" y="1828800"/>
            <a:ext cx="8928100" cy="4800600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/>
              <a:t>Création de l’unité en 2007 à l’initiative de Guy Wormser pour coordonner les activités dans le domaine des grilles au CNRS et piloter le Groupement d’Intérêt Scientifique France Grilles</a:t>
            </a:r>
          </a:p>
          <a:p>
            <a:r>
              <a:rPr lang="fr-FR" sz="2800" dirty="0" smtClean="0"/>
              <a:t>Changement de directeur au 1/01/2010 (G. Wormser -&gt; V. Breton)</a:t>
            </a:r>
          </a:p>
          <a:p>
            <a:r>
              <a:rPr lang="fr-FR" sz="2800" dirty="0" smtClean="0"/>
              <a:t>Extension du périmètre d’intervention au </a:t>
            </a:r>
            <a:r>
              <a:rPr lang="fr-FR" sz="2800" dirty="0" err="1" smtClean="0"/>
              <a:t>cloud</a:t>
            </a:r>
            <a:r>
              <a:rPr lang="fr-FR" sz="2800" dirty="0" smtClean="0"/>
              <a:t> </a:t>
            </a:r>
            <a:r>
              <a:rPr lang="fr-FR" sz="2800" dirty="0" err="1" smtClean="0"/>
              <a:t>computing</a:t>
            </a:r>
            <a:r>
              <a:rPr lang="fr-FR" sz="2800" dirty="0" smtClean="0"/>
              <a:t> au renouvellement de l’unité en 2011.</a:t>
            </a:r>
          </a:p>
          <a:p>
            <a:r>
              <a:rPr lang="fr-FR" sz="2800" dirty="0" smtClean="0"/>
              <a:t>Rattachement administratif principal à l’IN2P3 - rattachement secondaire à tous les instituts scientifiques du CNRS (INC, INEE, INP, INSB, IINS2I, NSIS, INSMI, INSU)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" y="838200"/>
            <a:ext cx="7086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Organigramme</a:t>
            </a:r>
            <a:r>
              <a:rPr lang="en-US" sz="3200" dirty="0" smtClean="0"/>
              <a:t> de France Grilles</a:t>
            </a:r>
            <a:endParaRPr lang="en-US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grpSp>
        <p:nvGrpSpPr>
          <p:cNvPr id="5" name="Grouper 4"/>
          <p:cNvGrpSpPr/>
          <p:nvPr/>
        </p:nvGrpSpPr>
        <p:grpSpPr>
          <a:xfrm>
            <a:off x="838200" y="2286000"/>
            <a:ext cx="6541048" cy="4000684"/>
            <a:chOff x="406542" y="1519408"/>
            <a:chExt cx="6541048" cy="4000684"/>
          </a:xfrm>
          <a:solidFill>
            <a:srgbClr val="3366FF"/>
          </a:solidFill>
          <a:effectLst>
            <a:glow rad="63500">
              <a:schemeClr val="accent1">
                <a:alpha val="75000"/>
              </a:schemeClr>
            </a:glow>
          </a:effectLst>
        </p:grpSpPr>
        <p:sp>
          <p:nvSpPr>
            <p:cNvPr id="6" name="Rectangle 5"/>
            <p:cNvSpPr/>
            <p:nvPr/>
          </p:nvSpPr>
          <p:spPr>
            <a:xfrm>
              <a:off x="5221090" y="1519412"/>
              <a:ext cx="1726500" cy="839967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International </a:t>
              </a:r>
              <a:r>
                <a:rPr lang="fr-FR" sz="1600" dirty="0" err="1" smtClean="0"/>
                <a:t>Advisory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Committee</a:t>
              </a:r>
              <a:endParaRPr lang="fr-FR" sz="16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60692" y="2911487"/>
              <a:ext cx="1726500" cy="584757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Directeur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V. Breton (CNRS)</a:t>
              </a:r>
              <a:endParaRPr lang="fr-FR" sz="16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84918" y="4075703"/>
              <a:ext cx="1686349" cy="1444389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Direction technique: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J. </a:t>
              </a:r>
              <a:r>
                <a:rPr lang="fr-FR" sz="1600" dirty="0" err="1" smtClean="0"/>
                <a:t>Pansanel</a:t>
              </a:r>
              <a:r>
                <a:rPr lang="fr-FR" sz="1600" dirty="0" smtClean="0"/>
                <a:t> (CNRS)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B. Levy (CNRS)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G. Mathieu (INSERM)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55742" y="1519408"/>
              <a:ext cx="1741100" cy="839965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Comité Scientifique</a:t>
              </a:r>
              <a:endParaRPr lang="fr-FR" sz="1600" dirty="0"/>
            </a:p>
          </p:txBody>
        </p:sp>
        <p:cxnSp>
          <p:nvCxnSpPr>
            <p:cNvPr id="10" name="Connecteur droit 9"/>
            <p:cNvCxnSpPr>
              <a:stCxn id="6" idx="2"/>
              <a:endCxn id="7" idx="0"/>
            </p:cNvCxnSpPr>
            <p:nvPr/>
          </p:nvCxnSpPr>
          <p:spPr>
            <a:xfrm rot="5400000">
              <a:off x="3778087" y="605234"/>
              <a:ext cx="552108" cy="4060398"/>
            </a:xfrm>
            <a:prstGeom prst="line">
              <a:avLst/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1" name="Connecteur droit 10"/>
            <p:cNvCxnSpPr>
              <a:stCxn id="17" idx="2"/>
              <a:endCxn id="7" idx="0"/>
            </p:cNvCxnSpPr>
            <p:nvPr/>
          </p:nvCxnSpPr>
          <p:spPr>
            <a:xfrm rot="5400000">
              <a:off x="1747886" y="2635431"/>
              <a:ext cx="552112" cy="1588"/>
            </a:xfrm>
            <a:prstGeom prst="line">
              <a:avLst/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2" name="Connecteur droit 11"/>
            <p:cNvCxnSpPr>
              <a:stCxn id="7" idx="2"/>
              <a:endCxn id="8" idx="0"/>
            </p:cNvCxnSpPr>
            <p:nvPr/>
          </p:nvCxnSpPr>
          <p:spPr>
            <a:xfrm rot="16200000" flipH="1">
              <a:off x="2836288" y="2683897"/>
              <a:ext cx="579459" cy="2204151"/>
            </a:xfrm>
            <a:prstGeom prst="line">
              <a:avLst/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918246" y="2610791"/>
              <a:ext cx="2029344" cy="1189325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Bureau: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F. </a:t>
              </a:r>
              <a:r>
                <a:rPr lang="fr-FR" sz="1600" dirty="0" err="1" smtClean="0"/>
                <a:t>Desprez</a:t>
              </a:r>
              <a:r>
                <a:rPr lang="fr-FR" sz="1600" dirty="0" smtClean="0"/>
                <a:t> (INRIA)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 JP Meyer (CEA)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 J. </a:t>
              </a:r>
              <a:r>
                <a:rPr lang="fr-FR" sz="1600" dirty="0" err="1" smtClean="0"/>
                <a:t>Montagnat</a:t>
              </a:r>
              <a:r>
                <a:rPr lang="fr-FR" sz="1600" dirty="0" smtClean="0"/>
                <a:t> (CNRS)</a:t>
              </a:r>
            </a:p>
          </p:txBody>
        </p:sp>
        <p:cxnSp>
          <p:nvCxnSpPr>
            <p:cNvPr id="14" name="Connecteur droit 13"/>
            <p:cNvCxnSpPr>
              <a:stCxn id="7" idx="3"/>
              <a:endCxn id="13" idx="1"/>
            </p:cNvCxnSpPr>
            <p:nvPr/>
          </p:nvCxnSpPr>
          <p:spPr>
            <a:xfrm>
              <a:off x="2887192" y="3203866"/>
              <a:ext cx="2031054" cy="1588"/>
            </a:xfrm>
            <a:prstGeom prst="line">
              <a:avLst/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959621" y="4075700"/>
              <a:ext cx="1348521" cy="1108791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Relations utilisateurs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G. </a:t>
              </a:r>
              <a:r>
                <a:rPr lang="fr-FR" sz="1600" dirty="0" err="1" smtClean="0"/>
                <a:t>Romier</a:t>
              </a:r>
              <a:r>
                <a:rPr lang="fr-FR" sz="1600" dirty="0" smtClean="0"/>
                <a:t> (CNRS)</a:t>
              </a:r>
            </a:p>
          </p:txBody>
        </p:sp>
        <p:cxnSp>
          <p:nvCxnSpPr>
            <p:cNvPr id="16" name="Connecteur droit 15"/>
            <p:cNvCxnSpPr>
              <a:stCxn id="7" idx="2"/>
              <a:endCxn id="15" idx="0"/>
            </p:cNvCxnSpPr>
            <p:nvPr/>
          </p:nvCxnSpPr>
          <p:spPr>
            <a:xfrm rot="16200000" flipH="1">
              <a:off x="2039184" y="3481002"/>
              <a:ext cx="579456" cy="609940"/>
            </a:xfrm>
            <a:prstGeom prst="line">
              <a:avLst/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160692" y="1519408"/>
              <a:ext cx="1726500" cy="839967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Conseil de Groupement</a:t>
              </a:r>
              <a:endParaRPr lang="fr-FR" sz="16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43999" y="4075700"/>
              <a:ext cx="1803591" cy="1275935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Administration - communication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G. </a:t>
              </a:r>
              <a:r>
                <a:rPr lang="fr-FR" sz="1600" dirty="0" err="1" smtClean="0"/>
                <a:t>Fettahi</a:t>
              </a:r>
              <a:r>
                <a:rPr lang="fr-FR" sz="1600" dirty="0" smtClean="0"/>
                <a:t>/M-C </a:t>
              </a:r>
              <a:r>
                <a:rPr lang="fr-FR" sz="1600" dirty="0" err="1" smtClean="0"/>
                <a:t>Lehalle</a:t>
              </a:r>
              <a:r>
                <a:rPr lang="fr-FR" sz="1600" dirty="0" smtClean="0"/>
                <a:t> (CNRS)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S. </a:t>
              </a:r>
              <a:r>
                <a:rPr lang="fr-FR" sz="1600" dirty="0" err="1" smtClean="0"/>
                <a:t>Gervois</a:t>
              </a:r>
              <a:r>
                <a:rPr lang="fr-FR" sz="1600" dirty="0" smtClean="0"/>
                <a:t> (CNRS)</a:t>
              </a:r>
            </a:p>
          </p:txBody>
        </p:sp>
        <p:cxnSp>
          <p:nvCxnSpPr>
            <p:cNvPr id="19" name="Connecteur droit 18"/>
            <p:cNvCxnSpPr>
              <a:stCxn id="9" idx="2"/>
              <a:endCxn id="7" idx="0"/>
            </p:cNvCxnSpPr>
            <p:nvPr/>
          </p:nvCxnSpPr>
          <p:spPr>
            <a:xfrm rot="5400000">
              <a:off x="2749060" y="1634255"/>
              <a:ext cx="552114" cy="2002350"/>
            </a:xfrm>
            <a:prstGeom prst="line">
              <a:avLst/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0" name="Connecteur droit 19"/>
            <p:cNvCxnSpPr>
              <a:stCxn id="7" idx="2"/>
              <a:endCxn id="18" idx="0"/>
            </p:cNvCxnSpPr>
            <p:nvPr/>
          </p:nvCxnSpPr>
          <p:spPr>
            <a:xfrm rot="16200000" flipH="1">
              <a:off x="3745140" y="1775045"/>
              <a:ext cx="579456" cy="4021853"/>
            </a:xfrm>
            <a:prstGeom prst="line">
              <a:avLst/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406542" y="4075703"/>
              <a:ext cx="1508299" cy="601884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Sécurité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smtClean="0"/>
                <a:t>S. Ferry (CEA</a:t>
              </a:r>
              <a:r>
                <a:rPr lang="fr-FR" sz="1600" i="1" dirty="0" smtClean="0"/>
                <a:t>)</a:t>
              </a:r>
            </a:p>
          </p:txBody>
        </p:sp>
        <p:cxnSp>
          <p:nvCxnSpPr>
            <p:cNvPr id="23" name="Connecteur droit 22"/>
            <p:cNvCxnSpPr>
              <a:stCxn id="7" idx="2"/>
              <a:endCxn id="21" idx="0"/>
            </p:cNvCxnSpPr>
            <p:nvPr/>
          </p:nvCxnSpPr>
          <p:spPr>
            <a:xfrm rot="5400000">
              <a:off x="1302588" y="3354348"/>
              <a:ext cx="579459" cy="863250"/>
            </a:xfrm>
            <a:prstGeom prst="line">
              <a:avLst/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14400"/>
            <a:ext cx="8229600" cy="1143000"/>
          </a:xfrm>
        </p:spPr>
        <p:txBody>
          <a:bodyPr/>
          <a:lstStyle/>
          <a:p>
            <a:r>
              <a:rPr lang="en-US" sz="3200" dirty="0" smtClean="0"/>
              <a:t>Les services de France Grilles</a:t>
            </a:r>
            <a:endParaRPr lang="en-US" sz="32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152400" y="1828800"/>
          <a:ext cx="8915400" cy="4693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905000"/>
                <a:gridCol w="2971800"/>
                <a:gridCol w="2743200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2"/>
                          </a:solidFill>
                          <a:latin typeface="Times New Roman"/>
                          <a:ea typeface="Cambria"/>
                          <a:cs typeface="Times New Roman"/>
                        </a:rPr>
                        <a:t>Nom du service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2"/>
                          </a:solidFill>
                          <a:latin typeface="Times New Roman"/>
                          <a:ea typeface="Cambria"/>
                          <a:cs typeface="Times New Roman"/>
                        </a:rPr>
                        <a:t>Cible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2"/>
                          </a:solidFill>
                          <a:latin typeface="Times New Roman"/>
                          <a:ea typeface="Cambria"/>
                          <a:cs typeface="Times New Roman"/>
                        </a:rPr>
                        <a:t>Nature du service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tx2"/>
                          </a:solidFill>
                          <a:latin typeface="Times New Roman"/>
                          <a:ea typeface="Cambria"/>
                          <a:cs typeface="Times New Roman"/>
                        </a:rPr>
                        <a:t>Infrastructures utilisées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DIRAC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Chercheur/ingénieur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solution générale pour l’accès aux ressources de l’infrastructure, la gestion des tâches de calcul et des données scientifiques distribuées. DIRAC est accessible à travers une quinzaine de VOs.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Grille et cloud et autres ressources (cluster,…)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iRODS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Chercheur/ingénieur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Service d’organisation et de gestion des données sur une architecture distribuée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Ressources mutualisées des laboratoires (CC-IN2P3, IPHC, LPSC, MCIA)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FG-DIRAC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Times New Roman"/>
                          <a:ea typeface="Cambria"/>
                          <a:cs typeface="Times New Roman"/>
                        </a:rPr>
                        <a:t>Organisations Virtuelles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Solution générale pour l’accès aux ressources de l’infrastructure, la gestion des tâches de calcul et des données distribuées pour les utilisateurs de la VO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Ressources de la VO (Grille, cloud et cluster)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Certificat robot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Portails scientifiques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Certificat commun d’authentification des utilisateurs d’un portail scientifique sur une VO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Times New Roman"/>
                          <a:ea typeface="Cambria"/>
                          <a:cs typeface="Times New Roman"/>
                        </a:rPr>
                        <a:t>Infrastructure de certificats GRID2-FR opérée par RENATER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>
                          <a:latin typeface="Times New Roman"/>
                          <a:ea typeface="Cambria"/>
                          <a:cs typeface="Times New Roman"/>
                        </a:rPr>
                        <a:t>Infrastructure de formation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Times New Roman"/>
                          <a:ea typeface="Cambria"/>
                          <a:cs typeface="Times New Roman"/>
                        </a:rPr>
                        <a:t>Enseignants académiques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Times New Roman"/>
                          <a:ea typeface="Cambria"/>
                          <a:cs typeface="Times New Roman"/>
                        </a:rPr>
                        <a:t>infrastructures distribuées utilisables dans le cadre de formations académiques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Times New Roman"/>
                          <a:ea typeface="Cambria"/>
                          <a:cs typeface="Times New Roman"/>
                        </a:rPr>
                        <a:t>Infrastructure de certificats GRID2-FR et VO formation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I-InSPIR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CS-6Mar13">
  <a:themeElements>
    <a:clrScheme name="Colors CERN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rancegrilles_utilisateurs-copie2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EGI-InSPIRE-May2011-V4</Template>
  <TotalTime>3917</TotalTime>
  <Words>2696</Words>
  <Application>Microsoft Macintosh PowerPoint</Application>
  <PresentationFormat>Présentation à l'écran (4:3)</PresentationFormat>
  <Paragraphs>393</Paragraphs>
  <Slides>36</Slides>
  <Notes>12</Notes>
  <HiddenSlides>0</HiddenSlides>
  <MMClips>0</MMClips>
  <ScaleCrop>false</ScaleCrop>
  <HeadingPairs>
    <vt:vector size="6" baseType="variant">
      <vt:variant>
        <vt:lpstr>Modèle de conception</vt:lpstr>
      </vt:variant>
      <vt:variant>
        <vt:i4>4</vt:i4>
      </vt:variant>
      <vt:variant>
        <vt:lpstr>Liaisons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EGI-InSPIRE 2</vt:lpstr>
      <vt:lpstr>LCS-6Mar13</vt:lpstr>
      <vt:lpstr>1_Thème Office</vt:lpstr>
      <vt:lpstr>francegrilles_utilisateurs-copie2</vt:lpstr>
      <vt:lpstr>???</vt:lpstr>
      <vt:lpstr>France Grilles  </vt:lpstr>
      <vt:lpstr>Contenu de l’exposé</vt:lpstr>
      <vt:lpstr>Pourquoi France Grilles?</vt:lpstr>
      <vt:lpstr>France Grilles</vt:lpstr>
      <vt:lpstr>Missions de France Grilles</vt:lpstr>
      <vt:lpstr>Diapositive 6</vt:lpstr>
      <vt:lpstr>Institut des Grilles et du Cloud </vt:lpstr>
      <vt:lpstr>Organigramme de France Grilles</vt:lpstr>
      <vt:lpstr>Les services de France Grilles</vt:lpstr>
      <vt:lpstr>La France dans EGI</vt:lpstr>
      <vt:lpstr>Que coûte et rapporte EGI à la France?</vt:lpstr>
      <vt:lpstr>Les ressources de France Grilles</vt:lpstr>
      <vt:lpstr>Indicateurs de performances de l’infrastructure</vt:lpstr>
      <vt:lpstr>Disciplines scientifiques des utilisateurs</vt:lpstr>
      <vt:lpstr>Evolution des usages</vt:lpstr>
      <vt:lpstr>Le service FG DIRAC</vt:lpstr>
      <vt:lpstr>Diapositive 17</vt:lpstr>
      <vt:lpstr>Usage des ressources par les organisations virtuelles</vt:lpstr>
      <vt:lpstr>Ressources fournies par les sites français</vt:lpstr>
      <vt:lpstr>Usage des ressources fournies par les sites français</vt:lpstr>
      <vt:lpstr>Usage des ressources EGI</vt:lpstr>
      <vt:lpstr>Production scientifique</vt:lpstr>
      <vt:lpstr>Production scientifique par discipline</vt:lpstr>
      <vt:lpstr>Perspectives: a new world beyond the standard model </vt:lpstr>
      <vt:lpstr>A new world without Moore’s law</vt:lpstr>
      <vt:lpstr>8 ans du sommet de la courbe de popularité à la maturité</vt:lpstr>
      <vt:lpstr>Quelle stratégie pour les laboratoires IN2P3?</vt:lpstr>
      <vt:lpstr>Conclusions</vt:lpstr>
      <vt:lpstr>Le réseau humain de France Grilles</vt:lpstr>
      <vt:lpstr>Merci pour votre attention</vt:lpstr>
      <vt:lpstr>Transparents supplémentaires</vt:lpstr>
      <vt:lpstr>WLCG Infrastructure</vt:lpstr>
      <vt:lpstr>EGI de 2010 à 2013</vt:lpstr>
      <vt:lpstr>Financements donnés par EGI depuis 5 ans</vt:lpstr>
      <vt:lpstr>Contexte international: une nouvelle organisation, la Research Data Alliance</vt:lpstr>
      <vt:lpstr>Collaboration avec la recherche informatique</vt:lpstr>
    </vt:vector>
  </TitlesOfParts>
  <Company>CNRS IdGC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 Grilles, journées scientifiques 2012</dc:title>
  <dc:creator>Romier</dc:creator>
  <cp:lastModifiedBy>Vincent Breton</cp:lastModifiedBy>
  <cp:revision>555</cp:revision>
  <cp:lastPrinted>2014-09-17T16:04:43Z</cp:lastPrinted>
  <dcterms:created xsi:type="dcterms:W3CDTF">2014-10-24T06:53:19Z</dcterms:created>
  <dcterms:modified xsi:type="dcterms:W3CDTF">2014-10-24T06:55:31Z</dcterms:modified>
</cp:coreProperties>
</file>