
<file path=[Content_Types].xml><?xml version="1.0" encoding="utf-8"?>
<Types xmlns="http://schemas.openxmlformats.org/package/2006/content-types">
  <Override PartName="/ppt/diagrams/drawing1.xml" ContentType="application/vnd.ms-office.drawingml.diagramDrawing+xml"/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slideLayouts/slideLayout33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diagrams/layout1.xml" ContentType="application/vnd.openxmlformats-officedocument.drawingml.diagram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Layouts/slideLayout3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Default Extension="vml" ContentType="application/vnd.openxmlformats-officedocument.vmlDrawing"/>
  <Default Extension="pptx" ContentType="application/vnd.openxmlformats-officedocument.presentationml.presentation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Layouts/slideLayout31.xml" ContentType="application/vnd.openxmlformats-officedocument.presentationml.slideLayout+xml"/>
  <Default Extension="pict" ContentType="image/pict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Layouts/slideLayout36.xml" ContentType="application/vnd.openxmlformats-officedocument.presentationml.slideLayout+xml"/>
  <Override PartName="/ppt/diagrams/quickStyle1.xml" ContentType="application/vnd.openxmlformats-officedocument.drawingml.diagramStyl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Layouts/slideLayout3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slideLayouts/slideLayout3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6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86" r:id="rId1"/>
    <p:sldMasterId id="2147483660" r:id="rId2"/>
    <p:sldMasterId id="2147483674" r:id="rId3"/>
  </p:sldMasterIdLst>
  <p:notesMasterIdLst>
    <p:notesMasterId r:id="rId37"/>
  </p:notesMasterIdLst>
  <p:sldIdLst>
    <p:sldId id="256" r:id="rId4"/>
    <p:sldId id="258" r:id="rId5"/>
    <p:sldId id="259" r:id="rId6"/>
    <p:sldId id="290" r:id="rId7"/>
    <p:sldId id="291" r:id="rId8"/>
    <p:sldId id="257" r:id="rId9"/>
    <p:sldId id="268" r:id="rId10"/>
    <p:sldId id="270" r:id="rId11"/>
    <p:sldId id="295" r:id="rId12"/>
    <p:sldId id="272" r:id="rId13"/>
    <p:sldId id="267" r:id="rId14"/>
    <p:sldId id="266" r:id="rId15"/>
    <p:sldId id="285" r:id="rId16"/>
    <p:sldId id="286" r:id="rId17"/>
    <p:sldId id="274" r:id="rId18"/>
    <p:sldId id="275" r:id="rId19"/>
    <p:sldId id="276" r:id="rId20"/>
    <p:sldId id="277" r:id="rId21"/>
    <p:sldId id="278" r:id="rId22"/>
    <p:sldId id="284" r:id="rId23"/>
    <p:sldId id="289" r:id="rId24"/>
    <p:sldId id="288" r:id="rId25"/>
    <p:sldId id="279" r:id="rId26"/>
    <p:sldId id="280" r:id="rId27"/>
    <p:sldId id="281" r:id="rId28"/>
    <p:sldId id="282" r:id="rId29"/>
    <p:sldId id="294" r:id="rId30"/>
    <p:sldId id="287" r:id="rId31"/>
    <p:sldId id="292" r:id="rId32"/>
    <p:sldId id="262" r:id="rId33"/>
    <p:sldId id="263" r:id="rId34"/>
    <p:sldId id="264" r:id="rId35"/>
    <p:sldId id="265" r:id="rId3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7584" autoAdjust="0"/>
  </p:normalViewPr>
  <p:slideViewPr>
    <p:cSldViewPr snapToGrid="0" snapToObjects="1" showGuides="1">
      <p:cViewPr>
        <p:scale>
          <a:sx n="100" d="100"/>
          <a:sy n="100" d="100"/>
        </p:scale>
        <p:origin x="-584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D679C5-6FBA-4FB6-864D-A28DA3552CFA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EDF3410-6863-4106-A97E-CDE7C8BF07DE}">
      <dgm:prSet phldrT="[Texte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4F81BD"/>
          </a:solidFill>
        </a:ln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Caractérisation</a:t>
          </a:r>
          <a:endParaRPr lang="fr-FR" dirty="0">
            <a:solidFill>
              <a:schemeClr val="tx1"/>
            </a:solidFill>
          </a:endParaRPr>
        </a:p>
      </dgm:t>
    </dgm:pt>
    <dgm:pt modelId="{9FA522BA-01E1-4006-9CE0-7C29F80CEDEF}" type="parTrans" cxnId="{CCF4D31B-2D9D-4E44-B6A7-30D7D96B2A54}">
      <dgm:prSet/>
      <dgm:spPr/>
      <dgm:t>
        <a:bodyPr/>
        <a:lstStyle/>
        <a:p>
          <a:endParaRPr lang="fr-FR"/>
        </a:p>
      </dgm:t>
    </dgm:pt>
    <dgm:pt modelId="{2EB15CC3-23CC-4F6F-9178-65D565C9A947}" type="sibTrans" cxnId="{CCF4D31B-2D9D-4E44-B6A7-30D7D96B2A54}">
      <dgm:prSet/>
      <dgm:spPr/>
      <dgm:t>
        <a:bodyPr/>
        <a:lstStyle/>
        <a:p>
          <a:endParaRPr lang="fr-FR"/>
        </a:p>
      </dgm:t>
    </dgm:pt>
    <dgm:pt modelId="{D2E32F21-A334-4777-9E08-864974F2F3AF}">
      <dgm:prSet phldrT="[Texte]" custT="1"/>
      <dgm:spPr/>
      <dgm:t>
        <a:bodyPr/>
        <a:lstStyle/>
        <a:p>
          <a:r>
            <a:rPr lang="fr-FR" sz="1400" dirty="0" smtClean="0"/>
            <a:t>Spéciation chimique des radionucléides</a:t>
          </a:r>
          <a:endParaRPr lang="fr-FR" sz="1400" dirty="0"/>
        </a:p>
      </dgm:t>
    </dgm:pt>
    <dgm:pt modelId="{C6E1AB3E-99FE-454F-81BF-5319154E0F97}" type="parTrans" cxnId="{8EE89E7C-EFFA-4D7B-ACB3-2B29A2175A06}">
      <dgm:prSet/>
      <dgm:spPr/>
      <dgm:t>
        <a:bodyPr/>
        <a:lstStyle/>
        <a:p>
          <a:endParaRPr lang="fr-FR"/>
        </a:p>
      </dgm:t>
    </dgm:pt>
    <dgm:pt modelId="{1E92E619-2437-4E6B-8BD3-D94869643E17}" type="sibTrans" cxnId="{8EE89E7C-EFFA-4D7B-ACB3-2B29A2175A06}">
      <dgm:prSet/>
      <dgm:spPr/>
      <dgm:t>
        <a:bodyPr/>
        <a:lstStyle/>
        <a:p>
          <a:endParaRPr lang="fr-FR"/>
        </a:p>
      </dgm:t>
    </dgm:pt>
    <dgm:pt modelId="{7E685E30-E38D-43A1-9736-0A7278688D05}">
      <dgm:prSet phldrT="[Texte]" custT="1"/>
      <dgm:spPr/>
      <dgm:t>
        <a:bodyPr/>
        <a:lstStyle/>
        <a:p>
          <a:r>
            <a:rPr lang="fr-FR" sz="1400" dirty="0" smtClean="0"/>
            <a:t>Héritage industriel</a:t>
          </a:r>
          <a:endParaRPr lang="fr-FR" sz="1400" dirty="0"/>
        </a:p>
      </dgm:t>
    </dgm:pt>
    <dgm:pt modelId="{0D07097B-A5FF-4628-899B-52A5655591AF}" type="parTrans" cxnId="{A4960F1F-BE46-4792-87C7-4817663A36F7}">
      <dgm:prSet/>
      <dgm:spPr/>
      <dgm:t>
        <a:bodyPr/>
        <a:lstStyle/>
        <a:p>
          <a:endParaRPr lang="fr-FR"/>
        </a:p>
      </dgm:t>
    </dgm:pt>
    <dgm:pt modelId="{11D4CF55-2A92-4357-A67D-9FFA32B7392A}" type="sibTrans" cxnId="{A4960F1F-BE46-4792-87C7-4817663A36F7}">
      <dgm:prSet/>
      <dgm:spPr/>
      <dgm:t>
        <a:bodyPr/>
        <a:lstStyle/>
        <a:p>
          <a:endParaRPr lang="fr-FR"/>
        </a:p>
      </dgm:t>
    </dgm:pt>
    <dgm:pt modelId="{95C498E8-318E-4682-9613-5DC17B218BC4}">
      <dgm:prSet phldrT="[Texte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B9CDE5"/>
        </a:solidFill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Transfert</a:t>
          </a:r>
          <a:endParaRPr lang="fr-FR" dirty="0">
            <a:solidFill>
              <a:schemeClr val="tx1"/>
            </a:solidFill>
          </a:endParaRPr>
        </a:p>
      </dgm:t>
    </dgm:pt>
    <dgm:pt modelId="{9376AD49-906E-4279-897C-2393FB916728}" type="parTrans" cxnId="{57BE19B6-EAB3-45E6-B1DD-AC70CF499DFA}">
      <dgm:prSet/>
      <dgm:spPr/>
      <dgm:t>
        <a:bodyPr/>
        <a:lstStyle/>
        <a:p>
          <a:endParaRPr lang="fr-FR"/>
        </a:p>
      </dgm:t>
    </dgm:pt>
    <dgm:pt modelId="{927918FB-A405-4B82-9AD8-5D41303B8259}" type="sibTrans" cxnId="{57BE19B6-EAB3-45E6-B1DD-AC70CF499DFA}">
      <dgm:prSet/>
      <dgm:spPr/>
      <dgm:t>
        <a:bodyPr/>
        <a:lstStyle/>
        <a:p>
          <a:endParaRPr lang="fr-FR"/>
        </a:p>
      </dgm:t>
    </dgm:pt>
    <dgm:pt modelId="{27CF688D-543B-4DBF-AF95-7266A6F3746F}">
      <dgm:prSet phldrT="[Texte]" custT="1"/>
      <dgm:spPr/>
      <dgm:t>
        <a:bodyPr/>
        <a:lstStyle/>
        <a:p>
          <a:r>
            <a:rPr lang="fr-FR" sz="1400" dirty="0" smtClean="0"/>
            <a:t>Transport radionucléides</a:t>
          </a:r>
          <a:endParaRPr lang="fr-FR" sz="1400" dirty="0"/>
        </a:p>
      </dgm:t>
    </dgm:pt>
    <dgm:pt modelId="{904566CB-D97A-466C-9BA7-D332F216D1BA}" type="parTrans" cxnId="{222CFB83-52F6-4932-BF0E-2AA72D4E1433}">
      <dgm:prSet/>
      <dgm:spPr/>
      <dgm:t>
        <a:bodyPr/>
        <a:lstStyle/>
        <a:p>
          <a:endParaRPr lang="fr-FR"/>
        </a:p>
      </dgm:t>
    </dgm:pt>
    <dgm:pt modelId="{C36F0EBA-7D38-4840-A146-92545A0655D9}" type="sibTrans" cxnId="{222CFB83-52F6-4932-BF0E-2AA72D4E1433}">
      <dgm:prSet/>
      <dgm:spPr/>
      <dgm:t>
        <a:bodyPr/>
        <a:lstStyle/>
        <a:p>
          <a:endParaRPr lang="fr-FR"/>
        </a:p>
      </dgm:t>
    </dgm:pt>
    <dgm:pt modelId="{9D4FFD87-4A13-4F3A-A026-202CDBB4CD51}">
      <dgm:prSet phldrT="[Texte]" custT="1"/>
      <dgm:spPr/>
      <dgm:t>
        <a:bodyPr/>
        <a:lstStyle/>
        <a:p>
          <a:r>
            <a:rPr lang="fr-FR" sz="1400" dirty="0" smtClean="0"/>
            <a:t>Gestion territoriale et responsabilités</a:t>
          </a:r>
          <a:endParaRPr lang="fr-FR" sz="1400" dirty="0"/>
        </a:p>
      </dgm:t>
    </dgm:pt>
    <dgm:pt modelId="{BEFBE747-600C-4F16-9517-5FDF8CB99EEA}" type="parTrans" cxnId="{77E8FCF8-21F6-4EB1-A434-4B62E5D31754}">
      <dgm:prSet/>
      <dgm:spPr/>
      <dgm:t>
        <a:bodyPr/>
        <a:lstStyle/>
        <a:p>
          <a:endParaRPr lang="fr-FR"/>
        </a:p>
      </dgm:t>
    </dgm:pt>
    <dgm:pt modelId="{5ADAE8CE-47D5-40F0-84C1-BFE95DEA8C54}" type="sibTrans" cxnId="{77E8FCF8-21F6-4EB1-A434-4B62E5D31754}">
      <dgm:prSet/>
      <dgm:spPr/>
      <dgm:t>
        <a:bodyPr/>
        <a:lstStyle/>
        <a:p>
          <a:endParaRPr lang="fr-FR"/>
        </a:p>
      </dgm:t>
    </dgm:pt>
    <dgm:pt modelId="{737DAF16-6965-44F4-894A-C50F072069CD}">
      <dgm:prSet phldrT="[Texte]"/>
      <dgm:spPr>
        <a:solidFill>
          <a:srgbClr val="B9CDE5"/>
        </a:solidFill>
      </dgm:spPr>
      <dgm:t>
        <a:bodyPr/>
        <a:lstStyle/>
        <a:p>
          <a:r>
            <a:rPr lang="fr-FR" dirty="0" smtClean="0">
              <a:solidFill>
                <a:schemeClr val="tx1"/>
              </a:solidFill>
            </a:rPr>
            <a:t>Impact environnemental</a:t>
          </a:r>
          <a:endParaRPr lang="fr-FR" dirty="0">
            <a:solidFill>
              <a:schemeClr val="tx1"/>
            </a:solidFill>
          </a:endParaRPr>
        </a:p>
      </dgm:t>
    </dgm:pt>
    <dgm:pt modelId="{D7619236-0B58-4245-AB00-FAFB3D47D557}" type="parTrans" cxnId="{5B38D916-365F-4A49-8CC5-CBBBE627C50B}">
      <dgm:prSet/>
      <dgm:spPr/>
      <dgm:t>
        <a:bodyPr/>
        <a:lstStyle/>
        <a:p>
          <a:endParaRPr lang="fr-FR"/>
        </a:p>
      </dgm:t>
    </dgm:pt>
    <dgm:pt modelId="{F9AD62B2-849F-44CE-AA01-BA8E30FB2C8C}" type="sibTrans" cxnId="{5B38D916-365F-4A49-8CC5-CBBBE627C50B}">
      <dgm:prSet/>
      <dgm:spPr/>
      <dgm:t>
        <a:bodyPr/>
        <a:lstStyle/>
        <a:p>
          <a:endParaRPr lang="fr-FR"/>
        </a:p>
      </dgm:t>
    </dgm:pt>
    <dgm:pt modelId="{706E4556-0B7C-4338-90FE-15ED1BF4E842}">
      <dgm:prSet phldrT="[Texte]" custT="1"/>
      <dgm:spPr/>
      <dgm:t>
        <a:bodyPr/>
        <a:lstStyle/>
        <a:p>
          <a:r>
            <a:rPr lang="fr-FR" sz="1400" dirty="0" smtClean="0"/>
            <a:t>Interactions et rétroactions entre systèmes vivants et matière</a:t>
          </a:r>
          <a:endParaRPr lang="fr-FR" sz="1400" dirty="0"/>
        </a:p>
      </dgm:t>
    </dgm:pt>
    <dgm:pt modelId="{A0BA6DDB-1129-4822-8254-718FD2A6B182}" type="parTrans" cxnId="{463A50E5-D75E-4D84-B2E7-0E593E41AE2C}">
      <dgm:prSet/>
      <dgm:spPr/>
      <dgm:t>
        <a:bodyPr/>
        <a:lstStyle/>
        <a:p>
          <a:endParaRPr lang="fr-FR"/>
        </a:p>
      </dgm:t>
    </dgm:pt>
    <dgm:pt modelId="{A0CC233A-8C13-4161-BF85-6350CFE50676}" type="sibTrans" cxnId="{463A50E5-D75E-4D84-B2E7-0E593E41AE2C}">
      <dgm:prSet/>
      <dgm:spPr/>
      <dgm:t>
        <a:bodyPr/>
        <a:lstStyle/>
        <a:p>
          <a:endParaRPr lang="fr-FR"/>
        </a:p>
      </dgm:t>
    </dgm:pt>
    <dgm:pt modelId="{9390A91F-73A1-4264-8DEE-0928028B2873}">
      <dgm:prSet phldrT="[Texte]" custT="1"/>
      <dgm:spPr/>
      <dgm:t>
        <a:bodyPr/>
        <a:lstStyle/>
        <a:p>
          <a:r>
            <a:rPr lang="fr-FR" sz="1400" dirty="0" smtClean="0"/>
            <a:t>Evaluation du  risque</a:t>
          </a:r>
          <a:endParaRPr lang="fr-FR" sz="1400" dirty="0"/>
        </a:p>
      </dgm:t>
    </dgm:pt>
    <dgm:pt modelId="{BA36EBAD-1946-4831-812F-F8CC8058B680}" type="parTrans" cxnId="{C92EFC50-C126-4152-8245-0CF4483E9036}">
      <dgm:prSet/>
      <dgm:spPr/>
      <dgm:t>
        <a:bodyPr/>
        <a:lstStyle/>
        <a:p>
          <a:endParaRPr lang="fr-FR"/>
        </a:p>
      </dgm:t>
    </dgm:pt>
    <dgm:pt modelId="{5C671254-E739-47F7-8A11-D5F587365924}" type="sibTrans" cxnId="{C92EFC50-C126-4152-8245-0CF4483E9036}">
      <dgm:prSet/>
      <dgm:spPr/>
      <dgm:t>
        <a:bodyPr/>
        <a:lstStyle/>
        <a:p>
          <a:endParaRPr lang="fr-FR"/>
        </a:p>
      </dgm:t>
    </dgm:pt>
    <dgm:pt modelId="{3D4F6824-02A6-46A9-805D-8D0D2EAF9C32}">
      <dgm:prSet phldrT="[Texte]" custT="1"/>
      <dgm:spPr/>
      <dgm:t>
        <a:bodyPr/>
        <a:lstStyle/>
        <a:p>
          <a:r>
            <a:rPr lang="fr-FR" sz="1400" dirty="0" smtClean="0"/>
            <a:t>Recensement biodiversité </a:t>
          </a:r>
          <a:endParaRPr lang="fr-FR" sz="1400" dirty="0"/>
        </a:p>
      </dgm:t>
    </dgm:pt>
    <dgm:pt modelId="{3AD7759B-E90B-4BF9-B2F6-0550610A4921}" type="parTrans" cxnId="{F4A44F90-B30A-4A97-821B-E641816BC9DE}">
      <dgm:prSet/>
      <dgm:spPr/>
      <dgm:t>
        <a:bodyPr/>
        <a:lstStyle/>
        <a:p>
          <a:endParaRPr lang="fr-FR"/>
        </a:p>
      </dgm:t>
    </dgm:pt>
    <dgm:pt modelId="{80FC7291-C19F-47E2-8A6B-35316A628D5E}" type="sibTrans" cxnId="{F4A44F90-B30A-4A97-821B-E641816BC9DE}">
      <dgm:prSet/>
      <dgm:spPr/>
      <dgm:t>
        <a:bodyPr/>
        <a:lstStyle/>
        <a:p>
          <a:endParaRPr lang="fr-FR"/>
        </a:p>
      </dgm:t>
    </dgm:pt>
    <dgm:pt modelId="{030C9C28-4B4A-487B-A343-B3A34C901DB9}">
      <dgm:prSet phldrT="[Texte]"/>
      <dgm:spPr/>
      <dgm:t>
        <a:bodyPr/>
        <a:lstStyle/>
        <a:p>
          <a:endParaRPr lang="fr-FR" sz="1300" dirty="0"/>
        </a:p>
      </dgm:t>
    </dgm:pt>
    <dgm:pt modelId="{44A88AC2-4D5D-45E2-9AE4-B67BB3A4A2AE}" type="parTrans" cxnId="{B01B555B-D38B-4B0D-A3CF-E217B41E5415}">
      <dgm:prSet/>
      <dgm:spPr/>
      <dgm:t>
        <a:bodyPr/>
        <a:lstStyle/>
        <a:p>
          <a:endParaRPr lang="fr-FR"/>
        </a:p>
      </dgm:t>
    </dgm:pt>
    <dgm:pt modelId="{22BC2D0D-8D3F-4C70-88E4-6CC1CC9738A1}" type="sibTrans" cxnId="{B01B555B-D38B-4B0D-A3CF-E217B41E5415}">
      <dgm:prSet/>
      <dgm:spPr/>
      <dgm:t>
        <a:bodyPr/>
        <a:lstStyle/>
        <a:p>
          <a:endParaRPr lang="fr-FR"/>
        </a:p>
      </dgm:t>
    </dgm:pt>
    <dgm:pt modelId="{E93A595B-2CD9-4073-B15B-428C363793A7}">
      <dgm:prSet phldrT="[Texte]"/>
      <dgm:spPr/>
      <dgm:t>
        <a:bodyPr/>
        <a:lstStyle/>
        <a:p>
          <a:endParaRPr lang="fr-FR" sz="1300" dirty="0"/>
        </a:p>
      </dgm:t>
    </dgm:pt>
    <dgm:pt modelId="{C38113EB-08EA-404A-9CDC-9E79DD886034}" type="parTrans" cxnId="{08161E1D-2796-4498-9C34-A3E062D269DE}">
      <dgm:prSet/>
      <dgm:spPr/>
      <dgm:t>
        <a:bodyPr/>
        <a:lstStyle/>
        <a:p>
          <a:endParaRPr lang="fr-FR"/>
        </a:p>
      </dgm:t>
    </dgm:pt>
    <dgm:pt modelId="{C97B22EA-94CF-4AF7-AB7C-FC4698EDBE9B}" type="sibTrans" cxnId="{08161E1D-2796-4498-9C34-A3E062D269DE}">
      <dgm:prSet/>
      <dgm:spPr/>
      <dgm:t>
        <a:bodyPr/>
        <a:lstStyle/>
        <a:p>
          <a:endParaRPr lang="fr-FR"/>
        </a:p>
      </dgm:t>
    </dgm:pt>
    <dgm:pt modelId="{BB6DB070-8E4C-4594-B1F6-BC726B503FC6}">
      <dgm:prSet phldrT="[Texte]" custT="1"/>
      <dgm:spPr/>
      <dgm:t>
        <a:bodyPr/>
        <a:lstStyle/>
        <a:p>
          <a:r>
            <a:rPr lang="fr-FR" sz="1400" dirty="0" smtClean="0"/>
            <a:t>Interaction organismes vivants/doses</a:t>
          </a:r>
          <a:endParaRPr lang="fr-FR" sz="1400" dirty="0"/>
        </a:p>
      </dgm:t>
    </dgm:pt>
    <dgm:pt modelId="{7347650F-7632-4232-9BD0-186D288BDAF2}" type="parTrans" cxnId="{804D8173-390C-4047-BA0A-867E5BA30BDF}">
      <dgm:prSet/>
      <dgm:spPr/>
      <dgm:t>
        <a:bodyPr/>
        <a:lstStyle/>
        <a:p>
          <a:endParaRPr lang="fr-FR"/>
        </a:p>
      </dgm:t>
    </dgm:pt>
    <dgm:pt modelId="{742B6434-EC19-442D-9402-D26E9F0636E2}" type="sibTrans" cxnId="{804D8173-390C-4047-BA0A-867E5BA30BDF}">
      <dgm:prSet/>
      <dgm:spPr/>
      <dgm:t>
        <a:bodyPr/>
        <a:lstStyle/>
        <a:p>
          <a:endParaRPr lang="fr-FR"/>
        </a:p>
      </dgm:t>
    </dgm:pt>
    <dgm:pt modelId="{45BF82AF-7F33-4B27-98DE-67DBAA78CEC2}">
      <dgm:prSet phldrT="[Texte]" custT="1"/>
      <dgm:spPr/>
      <dgm:t>
        <a:bodyPr/>
        <a:lstStyle/>
        <a:p>
          <a:r>
            <a:rPr lang="fr-FR" sz="1400" dirty="0" smtClean="0"/>
            <a:t>Dispositifs de prévention</a:t>
          </a:r>
          <a:endParaRPr lang="fr-FR" sz="1400" dirty="0"/>
        </a:p>
      </dgm:t>
    </dgm:pt>
    <dgm:pt modelId="{18823E3F-3ECC-4E8D-9E1A-3C1062ACB201}" type="parTrans" cxnId="{669D873C-FD46-4FFD-B3E2-71DD6855C509}">
      <dgm:prSet/>
      <dgm:spPr/>
      <dgm:t>
        <a:bodyPr/>
        <a:lstStyle/>
        <a:p>
          <a:endParaRPr lang="fr-FR"/>
        </a:p>
      </dgm:t>
    </dgm:pt>
    <dgm:pt modelId="{18ED79A0-DA7E-44F9-85C6-84F77919F9B9}" type="sibTrans" cxnId="{669D873C-FD46-4FFD-B3E2-71DD6855C509}">
      <dgm:prSet/>
      <dgm:spPr/>
      <dgm:t>
        <a:bodyPr/>
        <a:lstStyle/>
        <a:p>
          <a:endParaRPr lang="fr-FR"/>
        </a:p>
      </dgm:t>
    </dgm:pt>
    <dgm:pt modelId="{3AC254D0-A5E1-4DCA-9C78-2AC2879240BF}" type="pres">
      <dgm:prSet presAssocID="{8BD679C5-6FBA-4FB6-864D-A28DA3552CF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9601BE2A-558A-4320-9F32-8538F86BBE6D}" type="pres">
      <dgm:prSet presAssocID="{8BD679C5-6FBA-4FB6-864D-A28DA3552CFA}" presName="tSp" presStyleCnt="0"/>
      <dgm:spPr/>
    </dgm:pt>
    <dgm:pt modelId="{7847F82F-E2BC-4F2D-BBED-6A744873D736}" type="pres">
      <dgm:prSet presAssocID="{8BD679C5-6FBA-4FB6-864D-A28DA3552CFA}" presName="bSp" presStyleCnt="0"/>
      <dgm:spPr/>
    </dgm:pt>
    <dgm:pt modelId="{F3E23C8F-674C-478F-90D5-776AE7B96FFC}" type="pres">
      <dgm:prSet presAssocID="{8BD679C5-6FBA-4FB6-864D-A28DA3552CFA}" presName="process" presStyleCnt="0"/>
      <dgm:spPr/>
    </dgm:pt>
    <dgm:pt modelId="{16E9BBF9-C697-46B1-A668-3D2AEA909EA3}" type="pres">
      <dgm:prSet presAssocID="{FEDF3410-6863-4106-A97E-CDE7C8BF07DE}" presName="composite1" presStyleCnt="0"/>
      <dgm:spPr/>
    </dgm:pt>
    <dgm:pt modelId="{91AEDD6A-91A0-436B-B88D-1F1E9A53D29F}" type="pres">
      <dgm:prSet presAssocID="{FEDF3410-6863-4106-A97E-CDE7C8BF07DE}" presName="dummyNode1" presStyleLbl="node1" presStyleIdx="0" presStyleCnt="3"/>
      <dgm:spPr/>
    </dgm:pt>
    <dgm:pt modelId="{FED79FB7-EC2A-49B5-86E7-D84C2AF53460}" type="pres">
      <dgm:prSet presAssocID="{FEDF3410-6863-4106-A97E-CDE7C8BF07DE}" presName="childNode1" presStyleLbl="bgAcc1" presStyleIdx="0" presStyleCnt="3" custScaleY="17236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660A3D2-DDB1-4704-8BFD-1F6602387FCE}" type="pres">
      <dgm:prSet presAssocID="{FEDF3410-6863-4106-A97E-CDE7C8BF07DE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B72A27B-AE12-4A38-87F6-C5C1DC468480}" type="pres">
      <dgm:prSet presAssocID="{FEDF3410-6863-4106-A97E-CDE7C8BF07DE}" presName="parentNode1" presStyleLbl="node1" presStyleIdx="0" presStyleCnt="3" custLinFactY="58389" custLinFactNeighborX="-20242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D494343-96CC-4D09-A1C4-4BFA55F29353}" type="pres">
      <dgm:prSet presAssocID="{FEDF3410-6863-4106-A97E-CDE7C8BF07DE}" presName="connSite1" presStyleCnt="0"/>
      <dgm:spPr/>
    </dgm:pt>
    <dgm:pt modelId="{8C2AD3C0-C778-4F15-9E1F-F5797FAD8F55}" type="pres">
      <dgm:prSet presAssocID="{2EB15CC3-23CC-4F6F-9178-65D565C9A947}" presName="Name9" presStyleLbl="sibTrans2D1" presStyleIdx="0" presStyleCnt="2" custLinFactNeighborX="20710" custLinFactNeighborY="21112"/>
      <dgm:spPr/>
      <dgm:t>
        <a:bodyPr/>
        <a:lstStyle/>
        <a:p>
          <a:endParaRPr lang="fr-FR"/>
        </a:p>
      </dgm:t>
    </dgm:pt>
    <dgm:pt modelId="{F954AB1A-89B8-43F4-A71D-DB7CF157EBEA}" type="pres">
      <dgm:prSet presAssocID="{95C498E8-318E-4682-9613-5DC17B218BC4}" presName="composite2" presStyleCnt="0"/>
      <dgm:spPr/>
    </dgm:pt>
    <dgm:pt modelId="{8EB430BA-05B4-470B-8E95-6CB218C146B5}" type="pres">
      <dgm:prSet presAssocID="{95C498E8-318E-4682-9613-5DC17B218BC4}" presName="dummyNode2" presStyleLbl="node1" presStyleIdx="0" presStyleCnt="3"/>
      <dgm:spPr/>
    </dgm:pt>
    <dgm:pt modelId="{8F8C7020-01FF-40F1-A8C6-5B9CAB9B3B37}" type="pres">
      <dgm:prSet presAssocID="{95C498E8-318E-4682-9613-5DC17B218BC4}" presName="childNode2" presStyleLbl="bgAcc1" presStyleIdx="1" presStyleCnt="3" custScaleY="182171" custLinFactNeighborX="-902" custLinFactNeighborY="540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811D667-FBF8-4663-97AE-73B4DF2A38FF}" type="pres">
      <dgm:prSet presAssocID="{95C498E8-318E-4682-9613-5DC17B218BC4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30B0346-20E4-4399-AEFB-3D85A6E79184}" type="pres">
      <dgm:prSet presAssocID="{95C498E8-318E-4682-9613-5DC17B218BC4}" presName="parentNode2" presStyleLbl="node1" presStyleIdx="1" presStyleCnt="3" custLinFactNeighborX="-11719" custLinFactNeighborY="-3967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9E56721-6A75-4F59-9B8F-072963033DB6}" type="pres">
      <dgm:prSet presAssocID="{95C498E8-318E-4682-9613-5DC17B218BC4}" presName="connSite2" presStyleCnt="0"/>
      <dgm:spPr/>
    </dgm:pt>
    <dgm:pt modelId="{DF1A619A-4393-4C49-8BDB-199D3AD47F05}" type="pres">
      <dgm:prSet presAssocID="{927918FB-A405-4B82-9AD8-5D41303B8259}" presName="Name18" presStyleLbl="sibTrans2D1" presStyleIdx="1" presStyleCnt="2" custLinFactNeighborX="23249" custLinFactNeighborY="-11357"/>
      <dgm:spPr/>
      <dgm:t>
        <a:bodyPr/>
        <a:lstStyle/>
        <a:p>
          <a:endParaRPr lang="fr-FR"/>
        </a:p>
      </dgm:t>
    </dgm:pt>
    <dgm:pt modelId="{E1CFDE6F-CE94-41F4-BBE9-333D215B22DF}" type="pres">
      <dgm:prSet presAssocID="{737DAF16-6965-44F4-894A-C50F072069CD}" presName="composite1" presStyleCnt="0"/>
      <dgm:spPr/>
    </dgm:pt>
    <dgm:pt modelId="{5D9A2BD4-D350-48A7-835B-506A38A50A57}" type="pres">
      <dgm:prSet presAssocID="{737DAF16-6965-44F4-894A-C50F072069CD}" presName="dummyNode1" presStyleLbl="node1" presStyleIdx="1" presStyleCnt="3"/>
      <dgm:spPr/>
    </dgm:pt>
    <dgm:pt modelId="{F59B1FE6-901C-44D3-B46E-4A170A8C9B13}" type="pres">
      <dgm:prSet presAssocID="{737DAF16-6965-44F4-894A-C50F072069CD}" presName="childNode1" presStyleLbl="bgAcc1" presStyleIdx="2" presStyleCnt="3" custScaleY="162091" custLinFactNeighborX="6673" custLinFactNeighborY="-738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BAE0290-C722-4050-A441-86878FE27152}" type="pres">
      <dgm:prSet presAssocID="{737DAF16-6965-44F4-894A-C50F072069CD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9543B4-6195-401B-9A55-AEB5B6F03F25}" type="pres">
      <dgm:prSet presAssocID="{737DAF16-6965-44F4-894A-C50F072069CD}" presName="parentNode1" presStyleLbl="node1" presStyleIdx="2" presStyleCnt="3" custLinFactY="34422" custLinFactNeighborX="-7962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71324B6-70BB-4C5D-A8D9-65307FDF8AB5}" type="pres">
      <dgm:prSet presAssocID="{737DAF16-6965-44F4-894A-C50F072069CD}" presName="connSite1" presStyleCnt="0"/>
      <dgm:spPr/>
    </dgm:pt>
  </dgm:ptLst>
  <dgm:cxnLst>
    <dgm:cxn modelId="{BADE7A48-4650-BB4C-8D79-1D8D34A1C3B1}" type="presOf" srcId="{45BF82AF-7F33-4B27-98DE-67DBAA78CEC2}" destId="{F59B1FE6-901C-44D3-B46E-4A170A8C9B13}" srcOrd="0" destOrd="2" presId="urn:microsoft.com/office/officeart/2005/8/layout/hProcess4"/>
    <dgm:cxn modelId="{132A3E75-8A7B-3740-A312-97BABF2C5C77}" type="presOf" srcId="{3D4F6824-02A6-46A9-805D-8D0D2EAF9C32}" destId="{B660A3D2-DDB1-4704-8BFD-1F6602387FCE}" srcOrd="1" destOrd="2" presId="urn:microsoft.com/office/officeart/2005/8/layout/hProcess4"/>
    <dgm:cxn modelId="{302F93F2-1390-7042-A176-488BC4B4F127}" type="presOf" srcId="{8BD679C5-6FBA-4FB6-864D-A28DA3552CFA}" destId="{3AC254D0-A5E1-4DCA-9C78-2AC2879240BF}" srcOrd="0" destOrd="0" presId="urn:microsoft.com/office/officeart/2005/8/layout/hProcess4"/>
    <dgm:cxn modelId="{FFB46DD0-1B2A-2049-A0DB-394DAE781773}" type="presOf" srcId="{D2E32F21-A334-4777-9E08-864974F2F3AF}" destId="{FED79FB7-EC2A-49B5-86E7-D84C2AF53460}" srcOrd="0" destOrd="0" presId="urn:microsoft.com/office/officeart/2005/8/layout/hProcess4"/>
    <dgm:cxn modelId="{77E8FCF8-21F6-4EB1-A434-4B62E5D31754}" srcId="{95C498E8-318E-4682-9613-5DC17B218BC4}" destId="{9D4FFD87-4A13-4F3A-A026-202CDBB4CD51}" srcOrd="2" destOrd="0" parTransId="{BEFBE747-600C-4F16-9517-5FDF8CB99EEA}" sibTransId="{5ADAE8CE-47D5-40F0-84C1-BFE95DEA8C54}"/>
    <dgm:cxn modelId="{52C7764E-10B6-344B-B39D-5DCF771DF887}" type="presOf" srcId="{2EB15CC3-23CC-4F6F-9178-65D565C9A947}" destId="{8C2AD3C0-C778-4F15-9E1F-F5797FAD8F55}" srcOrd="0" destOrd="0" presId="urn:microsoft.com/office/officeart/2005/8/layout/hProcess4"/>
    <dgm:cxn modelId="{696A315E-487A-A54E-96C3-7BE1FDC55583}" type="presOf" srcId="{FEDF3410-6863-4106-A97E-CDE7C8BF07DE}" destId="{6B72A27B-AE12-4A38-87F6-C5C1DC468480}" srcOrd="0" destOrd="0" presId="urn:microsoft.com/office/officeart/2005/8/layout/hProcess4"/>
    <dgm:cxn modelId="{84043056-FD61-254A-87D6-5469F947846C}" type="presOf" srcId="{737DAF16-6965-44F4-894A-C50F072069CD}" destId="{859543B4-6195-401B-9A55-AEB5B6F03F25}" srcOrd="0" destOrd="0" presId="urn:microsoft.com/office/officeart/2005/8/layout/hProcess4"/>
    <dgm:cxn modelId="{E7BDFC14-953C-8D4D-8F81-DD61BB381C62}" type="presOf" srcId="{7E685E30-E38D-43A1-9736-0A7278688D05}" destId="{FED79FB7-EC2A-49B5-86E7-D84C2AF53460}" srcOrd="0" destOrd="1" presId="urn:microsoft.com/office/officeart/2005/8/layout/hProcess4"/>
    <dgm:cxn modelId="{106D0B00-F9AF-134D-8B10-738850EDA932}" type="presOf" srcId="{9D4FFD87-4A13-4F3A-A026-202CDBB4CD51}" destId="{4811D667-FBF8-4663-97AE-73B4DF2A38FF}" srcOrd="1" destOrd="2" presId="urn:microsoft.com/office/officeart/2005/8/layout/hProcess4"/>
    <dgm:cxn modelId="{B6A816E2-5C46-3E4F-B8E1-21962EF32F48}" type="presOf" srcId="{D2E32F21-A334-4777-9E08-864974F2F3AF}" destId="{B660A3D2-DDB1-4704-8BFD-1F6602387FCE}" srcOrd="1" destOrd="0" presId="urn:microsoft.com/office/officeart/2005/8/layout/hProcess4"/>
    <dgm:cxn modelId="{CCF4D31B-2D9D-4E44-B6A7-30D7D96B2A54}" srcId="{8BD679C5-6FBA-4FB6-864D-A28DA3552CFA}" destId="{FEDF3410-6863-4106-A97E-CDE7C8BF07DE}" srcOrd="0" destOrd="0" parTransId="{9FA522BA-01E1-4006-9CE0-7C29F80CEDEF}" sibTransId="{2EB15CC3-23CC-4F6F-9178-65D565C9A947}"/>
    <dgm:cxn modelId="{AF9E48E3-D6AF-8A42-AB18-DC72C479BB02}" type="presOf" srcId="{9D4FFD87-4A13-4F3A-A026-202CDBB4CD51}" destId="{8F8C7020-01FF-40F1-A8C6-5B9CAB9B3B37}" srcOrd="0" destOrd="2" presId="urn:microsoft.com/office/officeart/2005/8/layout/hProcess4"/>
    <dgm:cxn modelId="{7E0F2C36-362F-294F-848B-C531A51FA9F4}" type="presOf" srcId="{7E685E30-E38D-43A1-9736-0A7278688D05}" destId="{B660A3D2-DDB1-4704-8BFD-1F6602387FCE}" srcOrd="1" destOrd="1" presId="urn:microsoft.com/office/officeart/2005/8/layout/hProcess4"/>
    <dgm:cxn modelId="{57BE19B6-EAB3-45E6-B1DD-AC70CF499DFA}" srcId="{8BD679C5-6FBA-4FB6-864D-A28DA3552CFA}" destId="{95C498E8-318E-4682-9613-5DC17B218BC4}" srcOrd="1" destOrd="0" parTransId="{9376AD49-906E-4279-897C-2393FB916728}" sibTransId="{927918FB-A405-4B82-9AD8-5D41303B8259}"/>
    <dgm:cxn modelId="{41185199-49B5-3F4B-9385-6CF0E07E59B1}" type="presOf" srcId="{706E4556-0B7C-4338-90FE-15ED1BF4E842}" destId="{7BAE0290-C722-4050-A441-86878FE27152}" srcOrd="1" destOrd="0" presId="urn:microsoft.com/office/officeart/2005/8/layout/hProcess4"/>
    <dgm:cxn modelId="{99395EFB-CED7-B24F-BEED-385E364F92DB}" type="presOf" srcId="{BB6DB070-8E4C-4594-B1F6-BC726B503FC6}" destId="{4811D667-FBF8-4663-97AE-73B4DF2A38FF}" srcOrd="1" destOrd="1" presId="urn:microsoft.com/office/officeart/2005/8/layout/hProcess4"/>
    <dgm:cxn modelId="{20BD0B12-C35A-E54F-9CED-A9D8A81B1595}" type="presOf" srcId="{E93A595B-2CD9-4073-B15B-428C363793A7}" destId="{4811D667-FBF8-4663-97AE-73B4DF2A38FF}" srcOrd="1" destOrd="3" presId="urn:microsoft.com/office/officeart/2005/8/layout/hProcess4"/>
    <dgm:cxn modelId="{588DFEBA-F3C7-9C41-8AEA-703C69B2C17B}" type="presOf" srcId="{27CF688D-543B-4DBF-AF95-7266A6F3746F}" destId="{8F8C7020-01FF-40F1-A8C6-5B9CAB9B3B37}" srcOrd="0" destOrd="0" presId="urn:microsoft.com/office/officeart/2005/8/layout/hProcess4"/>
    <dgm:cxn modelId="{EE3248A8-D91A-DB47-A903-A8E1BF6FE480}" type="presOf" srcId="{BB6DB070-8E4C-4594-B1F6-BC726B503FC6}" destId="{8F8C7020-01FF-40F1-A8C6-5B9CAB9B3B37}" srcOrd="0" destOrd="1" presId="urn:microsoft.com/office/officeart/2005/8/layout/hProcess4"/>
    <dgm:cxn modelId="{101EF732-B840-954D-83F0-CDC237A83FFA}" type="presOf" srcId="{927918FB-A405-4B82-9AD8-5D41303B8259}" destId="{DF1A619A-4393-4C49-8BDB-199D3AD47F05}" srcOrd="0" destOrd="0" presId="urn:microsoft.com/office/officeart/2005/8/layout/hProcess4"/>
    <dgm:cxn modelId="{D38C072E-70C4-C145-8FEA-A7D47C6C5D40}" type="presOf" srcId="{030C9C28-4B4A-487B-A343-B3A34C901DB9}" destId="{4811D667-FBF8-4663-97AE-73B4DF2A38FF}" srcOrd="1" destOrd="4" presId="urn:microsoft.com/office/officeart/2005/8/layout/hProcess4"/>
    <dgm:cxn modelId="{940DE2AE-A4BB-1A41-B3CA-43B6A2E547D2}" type="presOf" srcId="{27CF688D-543B-4DBF-AF95-7266A6F3746F}" destId="{4811D667-FBF8-4663-97AE-73B4DF2A38FF}" srcOrd="1" destOrd="0" presId="urn:microsoft.com/office/officeart/2005/8/layout/hProcess4"/>
    <dgm:cxn modelId="{08161E1D-2796-4498-9C34-A3E062D269DE}" srcId="{95C498E8-318E-4682-9613-5DC17B218BC4}" destId="{E93A595B-2CD9-4073-B15B-428C363793A7}" srcOrd="3" destOrd="0" parTransId="{C38113EB-08EA-404A-9CDC-9E79DD886034}" sibTransId="{C97B22EA-94CF-4AF7-AB7C-FC4698EDBE9B}"/>
    <dgm:cxn modelId="{5B38D916-365F-4A49-8CC5-CBBBE627C50B}" srcId="{8BD679C5-6FBA-4FB6-864D-A28DA3552CFA}" destId="{737DAF16-6965-44F4-894A-C50F072069CD}" srcOrd="2" destOrd="0" parTransId="{D7619236-0B58-4245-AB00-FAFB3D47D557}" sibTransId="{F9AD62B2-849F-44CE-AA01-BA8E30FB2C8C}"/>
    <dgm:cxn modelId="{804D8173-390C-4047-BA0A-867E5BA30BDF}" srcId="{95C498E8-318E-4682-9613-5DC17B218BC4}" destId="{BB6DB070-8E4C-4594-B1F6-BC726B503FC6}" srcOrd="1" destOrd="0" parTransId="{7347650F-7632-4232-9BD0-186D288BDAF2}" sibTransId="{742B6434-EC19-442D-9402-D26E9F0636E2}"/>
    <dgm:cxn modelId="{669D873C-FD46-4FFD-B3E2-71DD6855C509}" srcId="{737DAF16-6965-44F4-894A-C50F072069CD}" destId="{45BF82AF-7F33-4B27-98DE-67DBAA78CEC2}" srcOrd="2" destOrd="0" parTransId="{18823E3F-3ECC-4E8D-9E1A-3C1062ACB201}" sibTransId="{18ED79A0-DA7E-44F9-85C6-84F77919F9B9}"/>
    <dgm:cxn modelId="{038CC150-2844-A849-89BA-313AC13B8549}" type="presOf" srcId="{706E4556-0B7C-4338-90FE-15ED1BF4E842}" destId="{F59B1FE6-901C-44D3-B46E-4A170A8C9B13}" srcOrd="0" destOrd="0" presId="urn:microsoft.com/office/officeart/2005/8/layout/hProcess4"/>
    <dgm:cxn modelId="{46789244-6AC7-E145-B5A6-CDDE4C759108}" type="presOf" srcId="{95C498E8-318E-4682-9613-5DC17B218BC4}" destId="{B30B0346-20E4-4399-AEFB-3D85A6E79184}" srcOrd="0" destOrd="0" presId="urn:microsoft.com/office/officeart/2005/8/layout/hProcess4"/>
    <dgm:cxn modelId="{5DF4CDA7-F227-684F-BA96-B9478B933667}" type="presOf" srcId="{45BF82AF-7F33-4B27-98DE-67DBAA78CEC2}" destId="{7BAE0290-C722-4050-A441-86878FE27152}" srcOrd="1" destOrd="2" presId="urn:microsoft.com/office/officeart/2005/8/layout/hProcess4"/>
    <dgm:cxn modelId="{463A50E5-D75E-4D84-B2E7-0E593E41AE2C}" srcId="{737DAF16-6965-44F4-894A-C50F072069CD}" destId="{706E4556-0B7C-4338-90FE-15ED1BF4E842}" srcOrd="0" destOrd="0" parTransId="{A0BA6DDB-1129-4822-8254-718FD2A6B182}" sibTransId="{A0CC233A-8C13-4161-BF85-6350CFE50676}"/>
    <dgm:cxn modelId="{7450D901-007E-E541-9EAC-CA5333E6714E}" type="presOf" srcId="{3D4F6824-02A6-46A9-805D-8D0D2EAF9C32}" destId="{FED79FB7-EC2A-49B5-86E7-D84C2AF53460}" srcOrd="0" destOrd="2" presId="urn:microsoft.com/office/officeart/2005/8/layout/hProcess4"/>
    <dgm:cxn modelId="{222CFB83-52F6-4932-BF0E-2AA72D4E1433}" srcId="{95C498E8-318E-4682-9613-5DC17B218BC4}" destId="{27CF688D-543B-4DBF-AF95-7266A6F3746F}" srcOrd="0" destOrd="0" parTransId="{904566CB-D97A-466C-9BA7-D332F216D1BA}" sibTransId="{C36F0EBA-7D38-4840-A146-92545A0655D9}"/>
    <dgm:cxn modelId="{8EE89E7C-EFFA-4D7B-ACB3-2B29A2175A06}" srcId="{FEDF3410-6863-4106-A97E-CDE7C8BF07DE}" destId="{D2E32F21-A334-4777-9E08-864974F2F3AF}" srcOrd="0" destOrd="0" parTransId="{C6E1AB3E-99FE-454F-81BF-5319154E0F97}" sibTransId="{1E92E619-2437-4E6B-8BD3-D94869643E17}"/>
    <dgm:cxn modelId="{51503E8B-C75F-9D4F-8A16-4031AC3962C2}" type="presOf" srcId="{030C9C28-4B4A-487B-A343-B3A34C901DB9}" destId="{8F8C7020-01FF-40F1-A8C6-5B9CAB9B3B37}" srcOrd="0" destOrd="4" presId="urn:microsoft.com/office/officeart/2005/8/layout/hProcess4"/>
    <dgm:cxn modelId="{11FC4F1C-46D3-8240-AA86-46D7E68EFCFA}" type="presOf" srcId="{9390A91F-73A1-4264-8DEE-0928028B2873}" destId="{F59B1FE6-901C-44D3-B46E-4A170A8C9B13}" srcOrd="0" destOrd="1" presId="urn:microsoft.com/office/officeart/2005/8/layout/hProcess4"/>
    <dgm:cxn modelId="{B01B555B-D38B-4B0D-A3CF-E217B41E5415}" srcId="{95C498E8-318E-4682-9613-5DC17B218BC4}" destId="{030C9C28-4B4A-487B-A343-B3A34C901DB9}" srcOrd="4" destOrd="0" parTransId="{44A88AC2-4D5D-45E2-9AE4-B67BB3A4A2AE}" sibTransId="{22BC2D0D-8D3F-4C70-88E4-6CC1CC9738A1}"/>
    <dgm:cxn modelId="{F4A44F90-B30A-4A97-821B-E641816BC9DE}" srcId="{FEDF3410-6863-4106-A97E-CDE7C8BF07DE}" destId="{3D4F6824-02A6-46A9-805D-8D0D2EAF9C32}" srcOrd="2" destOrd="0" parTransId="{3AD7759B-E90B-4BF9-B2F6-0550610A4921}" sibTransId="{80FC7291-C19F-47E2-8A6B-35316A628D5E}"/>
    <dgm:cxn modelId="{A4960F1F-BE46-4792-87C7-4817663A36F7}" srcId="{FEDF3410-6863-4106-A97E-CDE7C8BF07DE}" destId="{7E685E30-E38D-43A1-9736-0A7278688D05}" srcOrd="1" destOrd="0" parTransId="{0D07097B-A5FF-4628-899B-52A5655591AF}" sibTransId="{11D4CF55-2A92-4357-A67D-9FFA32B7392A}"/>
    <dgm:cxn modelId="{BB109E70-2B6A-3B44-8F03-A63FD0E6C3EE}" type="presOf" srcId="{9390A91F-73A1-4264-8DEE-0928028B2873}" destId="{7BAE0290-C722-4050-A441-86878FE27152}" srcOrd="1" destOrd="1" presId="urn:microsoft.com/office/officeart/2005/8/layout/hProcess4"/>
    <dgm:cxn modelId="{C92EFC50-C126-4152-8245-0CF4483E9036}" srcId="{737DAF16-6965-44F4-894A-C50F072069CD}" destId="{9390A91F-73A1-4264-8DEE-0928028B2873}" srcOrd="1" destOrd="0" parTransId="{BA36EBAD-1946-4831-812F-F8CC8058B680}" sibTransId="{5C671254-E739-47F7-8A11-D5F587365924}"/>
    <dgm:cxn modelId="{20602D6A-B2A2-9D47-8261-1D1FFFA323B4}" type="presOf" srcId="{E93A595B-2CD9-4073-B15B-428C363793A7}" destId="{8F8C7020-01FF-40F1-A8C6-5B9CAB9B3B37}" srcOrd="0" destOrd="3" presId="urn:microsoft.com/office/officeart/2005/8/layout/hProcess4"/>
    <dgm:cxn modelId="{AABEF30B-6C74-7F4B-AF9E-E535615FAC74}" type="presParOf" srcId="{3AC254D0-A5E1-4DCA-9C78-2AC2879240BF}" destId="{9601BE2A-558A-4320-9F32-8538F86BBE6D}" srcOrd="0" destOrd="0" presId="urn:microsoft.com/office/officeart/2005/8/layout/hProcess4"/>
    <dgm:cxn modelId="{B16EFAFE-F0EE-114C-9D1D-D283A2A35C0E}" type="presParOf" srcId="{3AC254D0-A5E1-4DCA-9C78-2AC2879240BF}" destId="{7847F82F-E2BC-4F2D-BBED-6A744873D736}" srcOrd="1" destOrd="0" presId="urn:microsoft.com/office/officeart/2005/8/layout/hProcess4"/>
    <dgm:cxn modelId="{B36E0BCE-935B-AB4F-BD7E-956219B9D918}" type="presParOf" srcId="{3AC254D0-A5E1-4DCA-9C78-2AC2879240BF}" destId="{F3E23C8F-674C-478F-90D5-776AE7B96FFC}" srcOrd="2" destOrd="0" presId="urn:microsoft.com/office/officeart/2005/8/layout/hProcess4"/>
    <dgm:cxn modelId="{E692F5DD-40FA-B245-A82A-69790FEF16AE}" type="presParOf" srcId="{F3E23C8F-674C-478F-90D5-776AE7B96FFC}" destId="{16E9BBF9-C697-46B1-A668-3D2AEA909EA3}" srcOrd="0" destOrd="0" presId="urn:microsoft.com/office/officeart/2005/8/layout/hProcess4"/>
    <dgm:cxn modelId="{7FF8B566-8964-F44A-88AE-09507DBD5516}" type="presParOf" srcId="{16E9BBF9-C697-46B1-A668-3D2AEA909EA3}" destId="{91AEDD6A-91A0-436B-B88D-1F1E9A53D29F}" srcOrd="0" destOrd="0" presId="urn:microsoft.com/office/officeart/2005/8/layout/hProcess4"/>
    <dgm:cxn modelId="{99A75DA5-627E-6649-917B-7EBACF40501C}" type="presParOf" srcId="{16E9BBF9-C697-46B1-A668-3D2AEA909EA3}" destId="{FED79FB7-EC2A-49B5-86E7-D84C2AF53460}" srcOrd="1" destOrd="0" presId="urn:microsoft.com/office/officeart/2005/8/layout/hProcess4"/>
    <dgm:cxn modelId="{11C03D46-89B6-3547-B20C-31EB10CF1990}" type="presParOf" srcId="{16E9BBF9-C697-46B1-A668-3D2AEA909EA3}" destId="{B660A3D2-DDB1-4704-8BFD-1F6602387FCE}" srcOrd="2" destOrd="0" presId="urn:microsoft.com/office/officeart/2005/8/layout/hProcess4"/>
    <dgm:cxn modelId="{2E2990F6-001F-1543-87E5-16B43E47516B}" type="presParOf" srcId="{16E9BBF9-C697-46B1-A668-3D2AEA909EA3}" destId="{6B72A27B-AE12-4A38-87F6-C5C1DC468480}" srcOrd="3" destOrd="0" presId="urn:microsoft.com/office/officeart/2005/8/layout/hProcess4"/>
    <dgm:cxn modelId="{A9AB4C7C-5FAC-344C-BDBB-F418531DBCAC}" type="presParOf" srcId="{16E9BBF9-C697-46B1-A668-3D2AEA909EA3}" destId="{7D494343-96CC-4D09-A1C4-4BFA55F29353}" srcOrd="4" destOrd="0" presId="urn:microsoft.com/office/officeart/2005/8/layout/hProcess4"/>
    <dgm:cxn modelId="{859AD486-03B5-1D41-BC04-E7F069A09645}" type="presParOf" srcId="{F3E23C8F-674C-478F-90D5-776AE7B96FFC}" destId="{8C2AD3C0-C778-4F15-9E1F-F5797FAD8F55}" srcOrd="1" destOrd="0" presId="urn:microsoft.com/office/officeart/2005/8/layout/hProcess4"/>
    <dgm:cxn modelId="{3F5E3157-7593-E245-89F8-B4F975DFC65A}" type="presParOf" srcId="{F3E23C8F-674C-478F-90D5-776AE7B96FFC}" destId="{F954AB1A-89B8-43F4-A71D-DB7CF157EBEA}" srcOrd="2" destOrd="0" presId="urn:microsoft.com/office/officeart/2005/8/layout/hProcess4"/>
    <dgm:cxn modelId="{E21B5AAE-BCFD-6040-8727-B4040803D95F}" type="presParOf" srcId="{F954AB1A-89B8-43F4-A71D-DB7CF157EBEA}" destId="{8EB430BA-05B4-470B-8E95-6CB218C146B5}" srcOrd="0" destOrd="0" presId="urn:microsoft.com/office/officeart/2005/8/layout/hProcess4"/>
    <dgm:cxn modelId="{011EA372-7087-794F-9002-551E734AEBDB}" type="presParOf" srcId="{F954AB1A-89B8-43F4-A71D-DB7CF157EBEA}" destId="{8F8C7020-01FF-40F1-A8C6-5B9CAB9B3B37}" srcOrd="1" destOrd="0" presId="urn:microsoft.com/office/officeart/2005/8/layout/hProcess4"/>
    <dgm:cxn modelId="{48314541-7CA5-1F46-9E28-09166E3696B6}" type="presParOf" srcId="{F954AB1A-89B8-43F4-A71D-DB7CF157EBEA}" destId="{4811D667-FBF8-4663-97AE-73B4DF2A38FF}" srcOrd="2" destOrd="0" presId="urn:microsoft.com/office/officeart/2005/8/layout/hProcess4"/>
    <dgm:cxn modelId="{DDCB952F-66EE-5143-8AE2-61DBFAE8DCFE}" type="presParOf" srcId="{F954AB1A-89B8-43F4-A71D-DB7CF157EBEA}" destId="{B30B0346-20E4-4399-AEFB-3D85A6E79184}" srcOrd="3" destOrd="0" presId="urn:microsoft.com/office/officeart/2005/8/layout/hProcess4"/>
    <dgm:cxn modelId="{237EF9F7-2927-9744-9E2D-ACE3D0EA37E2}" type="presParOf" srcId="{F954AB1A-89B8-43F4-A71D-DB7CF157EBEA}" destId="{59E56721-6A75-4F59-9B8F-072963033DB6}" srcOrd="4" destOrd="0" presId="urn:microsoft.com/office/officeart/2005/8/layout/hProcess4"/>
    <dgm:cxn modelId="{D0658EA3-F854-6548-A40F-6CED52B109DA}" type="presParOf" srcId="{F3E23C8F-674C-478F-90D5-776AE7B96FFC}" destId="{DF1A619A-4393-4C49-8BDB-199D3AD47F05}" srcOrd="3" destOrd="0" presId="urn:microsoft.com/office/officeart/2005/8/layout/hProcess4"/>
    <dgm:cxn modelId="{29E279FA-30CB-FB4B-8A9D-5A91BF5A7E28}" type="presParOf" srcId="{F3E23C8F-674C-478F-90D5-776AE7B96FFC}" destId="{E1CFDE6F-CE94-41F4-BBE9-333D215B22DF}" srcOrd="4" destOrd="0" presId="urn:microsoft.com/office/officeart/2005/8/layout/hProcess4"/>
    <dgm:cxn modelId="{939C8A39-327F-3B4C-83FC-DA4A936A04DA}" type="presParOf" srcId="{E1CFDE6F-CE94-41F4-BBE9-333D215B22DF}" destId="{5D9A2BD4-D350-48A7-835B-506A38A50A57}" srcOrd="0" destOrd="0" presId="urn:microsoft.com/office/officeart/2005/8/layout/hProcess4"/>
    <dgm:cxn modelId="{FD7F702A-8079-3241-8E23-DC6F70F236C6}" type="presParOf" srcId="{E1CFDE6F-CE94-41F4-BBE9-333D215B22DF}" destId="{F59B1FE6-901C-44D3-B46E-4A170A8C9B13}" srcOrd="1" destOrd="0" presId="urn:microsoft.com/office/officeart/2005/8/layout/hProcess4"/>
    <dgm:cxn modelId="{8C409397-4709-E84D-AA2B-3BEADD2B41D8}" type="presParOf" srcId="{E1CFDE6F-CE94-41F4-BBE9-333D215B22DF}" destId="{7BAE0290-C722-4050-A441-86878FE27152}" srcOrd="2" destOrd="0" presId="urn:microsoft.com/office/officeart/2005/8/layout/hProcess4"/>
    <dgm:cxn modelId="{DAF77599-AAA4-A84D-B2F7-B492FF11044A}" type="presParOf" srcId="{E1CFDE6F-CE94-41F4-BBE9-333D215B22DF}" destId="{859543B4-6195-401B-9A55-AEB5B6F03F25}" srcOrd="3" destOrd="0" presId="urn:microsoft.com/office/officeart/2005/8/layout/hProcess4"/>
    <dgm:cxn modelId="{93E426D5-7444-384C-94F4-C0964620C71B}" type="presParOf" srcId="{E1CFDE6F-CE94-41F4-BBE9-333D215B22DF}" destId="{171324B6-70BB-4C5D-A8D9-65307FDF8AB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D79FB7-EC2A-49B5-86E7-D84C2AF53460}">
      <dsp:nvSpPr>
        <dsp:cNvPr id="0" name=""/>
        <dsp:cNvSpPr/>
      </dsp:nvSpPr>
      <dsp:spPr>
        <a:xfrm>
          <a:off x="1433" y="725179"/>
          <a:ext cx="1554379" cy="22097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Spéciation chimique des radionucléides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Héritage industriel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Recensement biodiversité </a:t>
          </a:r>
          <a:endParaRPr lang="fr-FR" sz="1400" kern="1200" dirty="0"/>
        </a:p>
      </dsp:txBody>
      <dsp:txXfrm>
        <a:off x="1433" y="725179"/>
        <a:ext cx="1554379" cy="1736229"/>
      </dsp:txXfrm>
    </dsp:sp>
    <dsp:sp modelId="{8C2AD3C0-C778-4F15-9E1F-F5797FAD8F55}">
      <dsp:nvSpPr>
        <dsp:cNvPr id="0" name=""/>
        <dsp:cNvSpPr/>
      </dsp:nvSpPr>
      <dsp:spPr>
        <a:xfrm>
          <a:off x="930766" y="2501775"/>
          <a:ext cx="1941137" cy="1941137"/>
        </a:xfrm>
        <a:prstGeom prst="leftCircularArrow">
          <a:avLst>
            <a:gd name="adj1" fmla="val 2159"/>
            <a:gd name="adj2" fmla="val 259592"/>
            <a:gd name="adj3" fmla="val 1605745"/>
            <a:gd name="adj4" fmla="val 8595131"/>
            <a:gd name="adj5" fmla="val 251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2A27B-AE12-4A38-87F6-C5C1DC468480}">
      <dsp:nvSpPr>
        <dsp:cNvPr id="0" name=""/>
        <dsp:cNvSpPr/>
      </dsp:nvSpPr>
      <dsp:spPr>
        <a:xfrm>
          <a:off x="67173" y="3066609"/>
          <a:ext cx="1381670" cy="549444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rgbClr val="4F81BD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solidFill>
                <a:schemeClr val="tx1"/>
              </a:solidFill>
            </a:rPr>
            <a:t>Caractérisation</a:t>
          </a:r>
          <a:endParaRPr lang="fr-FR" sz="1400" kern="1200" dirty="0">
            <a:solidFill>
              <a:schemeClr val="tx1"/>
            </a:solidFill>
          </a:endParaRPr>
        </a:p>
      </dsp:txBody>
      <dsp:txXfrm>
        <a:off x="67173" y="3066609"/>
        <a:ext cx="1381670" cy="549444"/>
      </dsp:txXfrm>
    </dsp:sp>
    <dsp:sp modelId="{8F8C7020-01FF-40F1-A8C6-5B9CAB9B3B37}">
      <dsp:nvSpPr>
        <dsp:cNvPr id="0" name=""/>
        <dsp:cNvSpPr/>
      </dsp:nvSpPr>
      <dsp:spPr>
        <a:xfrm>
          <a:off x="1914058" y="1324604"/>
          <a:ext cx="1554379" cy="23355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Transport radionucléides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Interaction organismes vivants/doses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Gestion territoriale et responsabilités</a:t>
          </a:r>
          <a:endParaRPr lang="fr-FR" sz="14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300" kern="1200" dirty="0"/>
        </a:p>
      </dsp:txBody>
      <dsp:txXfrm>
        <a:off x="1914058" y="1825069"/>
        <a:ext cx="1554379" cy="1835036"/>
      </dsp:txXfrm>
    </dsp:sp>
    <dsp:sp modelId="{DF1A619A-4393-4C49-8BDB-199D3AD47F05}">
      <dsp:nvSpPr>
        <dsp:cNvPr id="0" name=""/>
        <dsp:cNvSpPr/>
      </dsp:nvSpPr>
      <dsp:spPr>
        <a:xfrm>
          <a:off x="3083850" y="-49314"/>
          <a:ext cx="2129812" cy="2129812"/>
        </a:xfrm>
        <a:prstGeom prst="circularArrow">
          <a:avLst>
            <a:gd name="adj1" fmla="val 1968"/>
            <a:gd name="adj2" fmla="val 235562"/>
            <a:gd name="adj3" fmla="val 19817115"/>
            <a:gd name="adj4" fmla="val 12803699"/>
            <a:gd name="adj5" fmla="val 229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0B0346-20E4-4399-AEFB-3D85A6E79184}">
      <dsp:nvSpPr>
        <dsp:cNvPr id="0" name=""/>
        <dsp:cNvSpPr/>
      </dsp:nvSpPr>
      <dsp:spPr>
        <a:xfrm>
          <a:off x="2111579" y="696330"/>
          <a:ext cx="1381670" cy="549444"/>
        </a:xfrm>
        <a:prstGeom prst="roundRect">
          <a:avLst>
            <a:gd name="adj" fmla="val 10000"/>
          </a:avLst>
        </a:prstGeom>
        <a:solidFill>
          <a:srgbClr val="B9CDE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solidFill>
                <a:schemeClr val="tx1"/>
              </a:solidFill>
            </a:rPr>
            <a:t>Transfert</a:t>
          </a:r>
          <a:endParaRPr lang="fr-FR" sz="1400" kern="1200" dirty="0">
            <a:solidFill>
              <a:schemeClr val="tx1"/>
            </a:solidFill>
          </a:endParaRPr>
        </a:p>
      </dsp:txBody>
      <dsp:txXfrm>
        <a:off x="2111579" y="696330"/>
        <a:ext cx="1381670" cy="549444"/>
      </dsp:txXfrm>
    </dsp:sp>
    <dsp:sp modelId="{F59B1FE6-901C-44D3-B46E-4A170A8C9B13}">
      <dsp:nvSpPr>
        <dsp:cNvPr id="0" name=""/>
        <dsp:cNvSpPr/>
      </dsp:nvSpPr>
      <dsp:spPr>
        <a:xfrm>
          <a:off x="3958448" y="696327"/>
          <a:ext cx="1554379" cy="20780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Interactions et rétroactions entre systèmes vivants et matière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Evaluation du  risque</a:t>
          </a:r>
          <a:endParaRPr lang="fr-F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Dispositifs de prévention</a:t>
          </a:r>
          <a:endParaRPr lang="fr-FR" sz="1400" kern="1200" dirty="0"/>
        </a:p>
      </dsp:txBody>
      <dsp:txXfrm>
        <a:off x="3958448" y="696327"/>
        <a:ext cx="1554379" cy="1632767"/>
      </dsp:txXfrm>
    </dsp:sp>
    <dsp:sp modelId="{859543B4-6195-401B-9A55-AEB5B6F03F25}">
      <dsp:nvSpPr>
        <dsp:cNvPr id="0" name=""/>
        <dsp:cNvSpPr/>
      </dsp:nvSpPr>
      <dsp:spPr>
        <a:xfrm>
          <a:off x="4090134" y="2934924"/>
          <a:ext cx="1381670" cy="549444"/>
        </a:xfrm>
        <a:prstGeom prst="roundRect">
          <a:avLst>
            <a:gd name="adj" fmla="val 10000"/>
          </a:avLst>
        </a:prstGeom>
        <a:solidFill>
          <a:srgbClr val="B9CDE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solidFill>
                <a:schemeClr val="tx1"/>
              </a:solidFill>
            </a:rPr>
            <a:t>Impact environnemental</a:t>
          </a:r>
          <a:endParaRPr lang="fr-FR" sz="1400" kern="1200" dirty="0">
            <a:solidFill>
              <a:schemeClr val="tx1"/>
            </a:solidFill>
          </a:endParaRPr>
        </a:p>
      </dsp:txBody>
      <dsp:txXfrm>
        <a:off x="4090134" y="2934924"/>
        <a:ext cx="1381670" cy="549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0B483-FAC6-D044-847A-3FA4435D1A23}" type="datetimeFigureOut">
              <a:rPr lang="fr-FR" smtClean="0"/>
              <a:pPr/>
              <a:t>7/07/14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B021A-D8C3-D34E-8CC9-3C263137F524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Polychaos</a:t>
            </a:r>
            <a:r>
              <a:rPr lang="en-US" dirty="0" smtClean="0"/>
              <a:t> </a:t>
            </a:r>
            <a:r>
              <a:rPr lang="en-US" dirty="0" err="1" smtClean="0"/>
              <a:t>dubium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amibe</a:t>
            </a:r>
            <a:r>
              <a:rPr lang="en-US" baseline="0" dirty="0" smtClean="0"/>
              <a:t>, Les </a:t>
            </a:r>
            <a:r>
              <a:rPr lang="en-US" baseline="0" dirty="0" err="1" smtClean="0"/>
              <a:t>amibes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sont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protistes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eucaryotes(cellules</a:t>
            </a:r>
            <a:r>
              <a:rPr lang="en-US" baseline="0" dirty="0" smtClean="0"/>
              <a:t> avec un </a:t>
            </a:r>
            <a:r>
              <a:rPr lang="en-US" baseline="0" dirty="0" err="1" smtClean="0"/>
              <a:t>noyau</a:t>
            </a:r>
            <a:r>
              <a:rPr lang="en-US" baseline="0" dirty="0" smtClean="0"/>
              <a:t>).</a:t>
            </a:r>
          </a:p>
          <a:p>
            <a:r>
              <a:rPr lang="en-US" baseline="0" dirty="0" smtClean="0"/>
              <a:t>TARA = </a:t>
            </a:r>
            <a:r>
              <a:rPr lang="en-US" baseline="0" dirty="0" err="1" smtClean="0"/>
              <a:t>étude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microorganismes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marins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B021A-D8C3-D34E-8CC9-3C263137F524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1.xml"/><Relationship Id="rId3" Type="http://schemas.openxmlformats.org/officeDocument/2006/relationships/oleObject" Target="???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7/07/14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7/07/14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7/07/14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Actions_PP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584176" y="404664"/>
            <a:ext cx="7452320" cy="648072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4000">
                <a:latin typeface="Euphemia" panose="020B0503040102020104" pitchFamily="34" charset="0"/>
              </a:defRPr>
            </a:lvl1pPr>
          </a:lstStyle>
          <a:p>
            <a:r>
              <a:rPr lang="fr-FR" dirty="0" smtClean="0"/>
              <a:t>Titre Action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107504" y="1268760"/>
            <a:ext cx="8928992" cy="5184576"/>
          </a:xfrm>
          <a:prstGeom prst="rect">
            <a:avLst/>
          </a:prstGeom>
        </p:spPr>
        <p:txBody>
          <a:bodyPr/>
          <a:lstStyle>
            <a:lvl1pPr>
              <a:defRPr sz="2000" b="1" i="0" baseline="0">
                <a:latin typeface="Euphemia" panose="020B0503040102020104" pitchFamily="34" charset="0"/>
              </a:defRPr>
            </a:lvl1pPr>
            <a:lvl2pPr>
              <a:defRPr sz="1800" b="1">
                <a:solidFill>
                  <a:srgbClr val="7030A0"/>
                </a:solidFill>
                <a:latin typeface="Euphemia" panose="020B0503040102020104" pitchFamily="34" charset="0"/>
              </a:defRPr>
            </a:lvl2pPr>
            <a:lvl3pPr>
              <a:defRPr sz="1600" b="1" i="1">
                <a:latin typeface="Euphemia" panose="020B0503040102020104" pitchFamily="34" charset="0"/>
              </a:defRPr>
            </a:lvl3pPr>
            <a:lvl4pPr>
              <a:defRPr>
                <a:latin typeface="Euphemia" panose="020B0503040102020104" pitchFamily="34" charset="0"/>
              </a:defRPr>
            </a:lvl4pPr>
            <a:lvl5pPr>
              <a:defRPr>
                <a:latin typeface="Euphemia" panose="020B0503040102020104" pitchFamily="34" charset="0"/>
              </a:defRPr>
            </a:lvl5pPr>
          </a:lstStyle>
          <a:p>
            <a:pPr lvl="0"/>
            <a:r>
              <a:rPr lang="fr-FR" dirty="0" smtClean="0"/>
              <a:t>Type d’action (émergente, en cours…): 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0"/>
            <a:r>
              <a:rPr lang="fr-FR" dirty="0" smtClean="0"/>
              <a:t>Descriptif:</a:t>
            </a:r>
          </a:p>
          <a:p>
            <a:pPr lvl="0"/>
            <a:r>
              <a:rPr lang="fr-FR" dirty="0" smtClean="0"/>
              <a:t>Durée:</a:t>
            </a:r>
          </a:p>
          <a:p>
            <a:pPr lvl="0"/>
            <a:r>
              <a:rPr lang="fr-FR" dirty="0" smtClean="0"/>
              <a:t>Personnel LPC impliqué :</a:t>
            </a:r>
          </a:p>
          <a:p>
            <a:pPr lvl="0"/>
            <a:r>
              <a:rPr lang="fr-FR" dirty="0" smtClean="0"/>
              <a:t>Collaborations:</a:t>
            </a:r>
          </a:p>
          <a:p>
            <a:pPr lvl="0"/>
            <a:r>
              <a:rPr lang="fr-FR" dirty="0" smtClean="0"/>
              <a:t>Budget (k€):</a:t>
            </a:r>
          </a:p>
          <a:p>
            <a:pPr lvl="0"/>
            <a:endParaRPr lang="fr-FR" dirty="0" smtClean="0"/>
          </a:p>
          <a:p>
            <a:pPr lvl="0"/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21060" y="6581168"/>
            <a:ext cx="467544" cy="188640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Euphemia" panose="020B0503040102020104" pitchFamily="34" charset="0"/>
              </a:defRPr>
            </a:lvl1pPr>
          </a:lstStyle>
          <a:p>
            <a:fld id="{EAED5CD6-F534-48C8-8B8D-8F58678BBB58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518383"/>
            <a:ext cx="8676456" cy="33193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Euphemia" panose="020B0503040102020104" pitchFamily="34" charset="0"/>
              </a:defRPr>
            </a:lvl1pPr>
          </a:lstStyle>
          <a:p>
            <a:r>
              <a:rPr lang="fr-FR" dirty="0" smtClean="0"/>
              <a:t>04-07-14         Réunion des Directeurs d’Unité de l’IN2P3</a:t>
            </a:r>
            <a:endParaRPr lang="fr-FR" dirty="0"/>
          </a:p>
        </p:txBody>
      </p:sp>
      <p:sp>
        <p:nvSpPr>
          <p:cNvPr id="7" name="Espace réservé pour une image  2"/>
          <p:cNvSpPr>
            <a:spLocks noGrp="1"/>
          </p:cNvSpPr>
          <p:nvPr>
            <p:ph type="pic" idx="13" hasCustomPrompt="1"/>
          </p:nvPr>
        </p:nvSpPr>
        <p:spPr>
          <a:xfrm>
            <a:off x="5584812" y="1268760"/>
            <a:ext cx="3535288" cy="20882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Illustration</a:t>
            </a:r>
            <a:endParaRPr lang="fr-FR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28600" y="152400"/>
          <a:ext cx="1033463" cy="1033463"/>
        </p:xfrm>
        <a:graphic>
          <a:graphicData uri="http://schemas.openxmlformats.org/presentationml/2006/ole">
            <p:oleObj spid="_x0000_s1026" name="Document" r:id="rId3" imgW="939800" imgH="939800" progId="Word.Document.12">
              <p:link updateAutomatic="1"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313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3717032"/>
            <a:ext cx="8640960" cy="2836168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6604992"/>
            <a:ext cx="8640960" cy="253008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4956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France Grilles    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911767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005064"/>
            <a:ext cx="7772400" cy="1763911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348881"/>
            <a:ext cx="7772400" cy="165618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France Grilles    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2006402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504" y="1916832"/>
            <a:ext cx="4248472" cy="4525963"/>
          </a:xfrm>
        </p:spPr>
        <p:txBody>
          <a:bodyPr/>
          <a:lstStyle>
            <a:lvl1pPr>
              <a:defRPr sz="2800"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0" y="1916832"/>
            <a:ext cx="4464496" cy="4525963"/>
          </a:xfrm>
        </p:spPr>
        <p:txBody>
          <a:bodyPr/>
          <a:lstStyle>
            <a:lvl1pPr>
              <a:defRPr sz="2800"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France Grilles     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0DD07-2C1C-4E98-BDAC-E9219E5F2D2D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3529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7504" y="1844824"/>
            <a:ext cx="4176464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7504" y="2484586"/>
            <a:ext cx="4176464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427984" y="1844824"/>
            <a:ext cx="4589969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427984" y="2484586"/>
            <a:ext cx="4589969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France Grilles     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9083743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France Grilles     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75C4F-72C9-4C3A-AED8-74F11D37076B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2168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France Grilles     </a:t>
            </a: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8199441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7/07/14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44824"/>
            <a:ext cx="3286001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844825"/>
            <a:ext cx="5389438" cy="4608512"/>
          </a:xfrm>
        </p:spPr>
        <p:txBody>
          <a:bodyPr/>
          <a:lstStyle>
            <a:lvl1pPr>
              <a:defRPr sz="3200">
                <a:solidFill>
                  <a:srgbClr val="01ADF0"/>
                </a:solidFill>
              </a:defRPr>
            </a:lvl1pPr>
            <a:lvl2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2" y="3006875"/>
            <a:ext cx="3286001" cy="34464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France Grilles     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1799670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4800600"/>
            <a:ext cx="8784976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512" y="1916831"/>
            <a:ext cx="8784976" cy="2810743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2" y="5367338"/>
            <a:ext cx="8784976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France Grilles     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2763521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France Grilles    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3038163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844824"/>
            <a:ext cx="2407096" cy="4608512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844824"/>
            <a:ext cx="6019800" cy="4608512"/>
          </a:xfrm>
        </p:spPr>
        <p:txBody>
          <a:bodyPr vert="eaVert"/>
          <a:lstStyle>
            <a:lvl1pPr>
              <a:defRPr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France Grilles    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6914886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France Grilles     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060670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060670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8525F0-DF16-2443-A15B-893BD00858FC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48395-9F5F-3540-8E15-5178417FC5F0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9BA837-F5CB-CA49-8470-61199AFC4858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32962-E992-7F4B-B35C-3E964A1E9599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7/07/14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FC4D7-EA27-C941-8427-0B25F6FC79DF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3D3508-C456-4745-95CB-9B2676EC86E0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5537B4-4766-BA4F-858F-9CF161795501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1F776-7A2F-C340-AE4D-FE645C698E39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76126-7846-7A45-A3CE-5207CA52E762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409D30-4EEA-8C4B-BDDC-D4B9BEC3C358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3794D-44DA-9143-BF7B-A8FC3613007D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7/07/14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7/07/14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7/07/14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7/07/14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7/07/14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E429-ACA7-2E44-986B-F1207AE56A07}" type="datetimeFigureOut">
              <a:rPr lang="fr-FR" smtClean="0"/>
              <a:pPr/>
              <a:t>7/07/14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3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-22476"/>
            <a:ext cx="9144000" cy="685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3E429-ACA7-2E44-986B-F1207AE56A07}" type="datetimeFigureOut">
              <a:rPr lang="fr-FR" smtClean="0"/>
              <a:pPr/>
              <a:t>7/07/14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B447E-0F58-2047-A687-D7D5006FCD22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205637" y="176848"/>
            <a:ext cx="1005840" cy="10058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45337" y="276440"/>
            <a:ext cx="751840" cy="751840"/>
          </a:xfrm>
          <a:prstGeom prst="rect">
            <a:avLst/>
          </a:prstGeom>
          <a:noFill/>
          <a:ln w="9525">
            <a:miter lim="800000"/>
            <a:headEnd/>
            <a:tailEnd/>
          </a:ln>
        </p:spPr>
      </p:pic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8094980" y="176848"/>
            <a:ext cx="1005840" cy="10058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 descr="Logo_IDGC_100x150.jp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272145" y="176848"/>
            <a:ext cx="670560" cy="9857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7950" y="1268413"/>
            <a:ext cx="8928100" cy="431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07950" y="1844675"/>
            <a:ext cx="89281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07950" y="6592888"/>
            <a:ext cx="2133600" cy="2651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39975" y="6597650"/>
            <a:ext cx="2808288" cy="2603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r>
              <a:rPr lang="fr-FR" dirty="0" smtClean="0"/>
              <a:t>France Grilles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219700" y="6597650"/>
            <a:ext cx="1296988" cy="2603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charset="-128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01ADF0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972893-EAE3-B84D-8FEC-5E8A9025DC72}" type="slidenum">
              <a:rPr lang="it-IT"/>
              <a:pPr/>
              <a:t>‹#›</a:t>
            </a:fld>
            <a:endParaRPr lang="it-IT"/>
          </a:p>
        </p:txBody>
      </p:sp>
      <p:pic>
        <p:nvPicPr>
          <p:cNvPr id="1031" name="Picture 4" descr="LW_Fond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-304800" y="-228600"/>
            <a:ext cx="9755188" cy="731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PowerPoint_Presentation111111111.pptx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PowerPoint_Presentation322222222.pptx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PowerPoint_Presentation233333333.pptx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hyperlink" Target="http://commons.wikimedia.org/wiki/File:Domesday_Book_-_Warwickshire.png" TargetMode="External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mmons.wikimedia.org/wiki/File:Domesday-book-1804x972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Big Data, les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massives</a:t>
            </a:r>
            <a:r>
              <a:rPr lang="en-US" dirty="0" smtClean="0"/>
              <a:t> de la </a:t>
            </a:r>
            <a:r>
              <a:rPr lang="en-US" dirty="0" err="1" smtClean="0"/>
              <a:t>recherche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Vincent Breton</a:t>
            </a:r>
          </a:p>
          <a:p>
            <a:r>
              <a:rPr lang="en-US" dirty="0" err="1" smtClean="0"/>
              <a:t>Réunion</a:t>
            </a:r>
            <a:r>
              <a:rPr lang="en-US" dirty="0" smtClean="0"/>
              <a:t> des </a:t>
            </a:r>
            <a:r>
              <a:rPr lang="en-US" dirty="0" err="1" smtClean="0"/>
              <a:t>DUs</a:t>
            </a:r>
            <a:r>
              <a:rPr lang="en-US" dirty="0" smtClean="0"/>
              <a:t> – 4 </a:t>
            </a:r>
            <a:r>
              <a:rPr lang="en-US" dirty="0" err="1" smtClean="0"/>
              <a:t>Juillet</a:t>
            </a:r>
            <a:r>
              <a:rPr lang="en-US" dirty="0" smtClean="0"/>
              <a:t>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23064" y="1968386"/>
            <a:ext cx="5958824" cy="17543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               </a:t>
            </a:r>
            <a:r>
              <a:rPr lang="fr-FR" b="1" dirty="0" smtClean="0"/>
              <a:t>Evolution des techniques de séquençage </a:t>
            </a:r>
          </a:p>
          <a:p>
            <a:pPr algn="just"/>
            <a:r>
              <a:rPr lang="fr-FR" b="1" dirty="0" smtClean="0"/>
              <a:t>  </a:t>
            </a:r>
          </a:p>
          <a:p>
            <a:r>
              <a:rPr lang="fr-FR" dirty="0" smtClean="0"/>
              <a:t>Technologie Sanger	      Séquences de  500 paires de bases (</a:t>
            </a:r>
            <a:r>
              <a:rPr lang="fr-FR" dirty="0" err="1" smtClean="0"/>
              <a:t>bp</a:t>
            </a:r>
            <a:r>
              <a:rPr lang="fr-FR" dirty="0" smtClean="0"/>
              <a:t>)</a:t>
            </a:r>
          </a:p>
          <a:p>
            <a:r>
              <a:rPr lang="fr-FR" dirty="0" smtClean="0"/>
              <a:t>454 </a:t>
            </a:r>
            <a:r>
              <a:rPr lang="fr-FR" dirty="0" err="1" smtClean="0"/>
              <a:t>technology</a:t>
            </a:r>
            <a:r>
              <a:rPr lang="fr-FR" dirty="0" smtClean="0"/>
              <a:t>             10</a:t>
            </a:r>
            <a:r>
              <a:rPr lang="fr-FR" baseline="30000" dirty="0" smtClean="0"/>
              <a:t>5</a:t>
            </a:r>
            <a:r>
              <a:rPr lang="fr-FR" dirty="0" smtClean="0"/>
              <a:t> </a:t>
            </a:r>
            <a:r>
              <a:rPr lang="fr-FR" dirty="0" err="1" smtClean="0"/>
              <a:t>reads</a:t>
            </a:r>
            <a:r>
              <a:rPr lang="fr-FR" dirty="0" smtClean="0"/>
              <a:t> de séquences de 400-600 </a:t>
            </a:r>
            <a:r>
              <a:rPr lang="fr-FR" dirty="0" err="1" smtClean="0"/>
              <a:t>bp</a:t>
            </a:r>
            <a:endParaRPr lang="fr-FR" dirty="0" smtClean="0"/>
          </a:p>
          <a:p>
            <a:r>
              <a:rPr lang="fr-FR" dirty="0" smtClean="0"/>
              <a:t>Illumina </a:t>
            </a:r>
            <a:r>
              <a:rPr lang="fr-FR" dirty="0" err="1" smtClean="0"/>
              <a:t>Technology</a:t>
            </a:r>
            <a:r>
              <a:rPr lang="fr-FR" dirty="0" smtClean="0"/>
              <a:t>     10</a:t>
            </a:r>
            <a:r>
              <a:rPr lang="fr-FR" baseline="30000" dirty="0" smtClean="0"/>
              <a:t>6 </a:t>
            </a:r>
            <a:r>
              <a:rPr lang="fr-FR" dirty="0" err="1" smtClean="0"/>
              <a:t>reads</a:t>
            </a:r>
            <a:r>
              <a:rPr lang="fr-FR" dirty="0" smtClean="0"/>
              <a:t> de séquences de 100 </a:t>
            </a:r>
            <a:r>
              <a:rPr lang="fr-FR" dirty="0" err="1" smtClean="0"/>
              <a:t>bp</a:t>
            </a:r>
            <a:endParaRPr lang="fr-FR" dirty="0" smtClean="0"/>
          </a:p>
          <a:p>
            <a:r>
              <a:rPr lang="fr-FR" dirty="0" smtClean="0"/>
              <a:t>Projets actuels (TARA) 10</a:t>
            </a:r>
            <a:r>
              <a:rPr lang="fr-FR" baseline="30000" dirty="0" smtClean="0"/>
              <a:t>7</a:t>
            </a:r>
            <a:r>
              <a:rPr lang="fr-FR" dirty="0" smtClean="0"/>
              <a:t> </a:t>
            </a:r>
            <a:r>
              <a:rPr lang="fr-FR" dirty="0" err="1" smtClean="0"/>
              <a:t>reads</a:t>
            </a:r>
            <a:r>
              <a:rPr lang="fr-FR" dirty="0" smtClean="0"/>
              <a:t> de séquences de 100-400 </a:t>
            </a:r>
            <a:r>
              <a:rPr lang="fr-FR" dirty="0" err="1" smtClean="0"/>
              <a:t>bp</a:t>
            </a:r>
            <a:endParaRPr lang="fr-FR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1290" y="4488375"/>
            <a:ext cx="4249737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56646" y="6488625"/>
            <a:ext cx="420204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Tara @ http://oceans.taraexpeditions.org/ </a:t>
            </a:r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354667" y="119417"/>
            <a:ext cx="6829778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Volume de données: exemple de la </a:t>
            </a:r>
            <a:r>
              <a:rPr lang="fr-FR" dirty="0" err="1" smtClean="0"/>
              <a:t>metagénomique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647" y="1128891"/>
            <a:ext cx="1143000" cy="1816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10113" y="3043769"/>
            <a:ext cx="279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600" dirty="0" smtClean="0"/>
              <a:t>Plus petit génome non viral:  </a:t>
            </a:r>
            <a:r>
              <a:rPr lang="fr-FR" sz="1600" i="1" dirty="0" err="1" smtClean="0"/>
              <a:t>Carsonella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ruddii</a:t>
            </a:r>
            <a:r>
              <a:rPr lang="fr-FR" sz="1600" dirty="0" smtClean="0"/>
              <a:t> (0,16Mbp)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998" y="3967099"/>
            <a:ext cx="2857500" cy="19367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54888" y="5903849"/>
            <a:ext cx="306211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600" dirty="0" smtClean="0"/>
              <a:t>Plus gros génome: </a:t>
            </a:r>
            <a:r>
              <a:rPr lang="fr-FR" sz="1600" i="1" dirty="0" err="1" smtClean="0"/>
              <a:t>Polychaos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dubium</a:t>
            </a:r>
            <a:r>
              <a:rPr lang="fr-FR" sz="1600" i="1" dirty="0" smtClean="0"/>
              <a:t>  </a:t>
            </a:r>
            <a:r>
              <a:rPr lang="fr-FR" sz="1600" dirty="0" smtClean="0"/>
              <a:t>(670Gbp)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6646" y="112889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 smtClean="0"/>
              <a:t>Métagénomique</a:t>
            </a:r>
            <a:r>
              <a:rPr lang="fr-FR" dirty="0" smtClean="0"/>
              <a:t>: étude du contenu génétique et génomique d'un échantillon provenant d'un environnement naturel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1850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1210" y="84666"/>
            <a:ext cx="7374467" cy="656695"/>
          </a:xfrm>
        </p:spPr>
        <p:txBody>
          <a:bodyPr>
            <a:noAutofit/>
          </a:bodyPr>
          <a:lstStyle/>
          <a:p>
            <a:r>
              <a:rPr lang="en-US" sz="2800" dirty="0" smtClean="0"/>
              <a:t>La </a:t>
            </a:r>
            <a:r>
              <a:rPr lang="en-US" sz="2800" dirty="0" err="1" smtClean="0"/>
              <a:t>croissance</a:t>
            </a:r>
            <a:r>
              <a:rPr lang="en-US" sz="2800" dirty="0" smtClean="0"/>
              <a:t> de la production de </a:t>
            </a:r>
            <a:r>
              <a:rPr lang="en-US" sz="2800" dirty="0" err="1" smtClean="0"/>
              <a:t>données</a:t>
            </a:r>
            <a:r>
              <a:rPr lang="en-US" sz="2800" dirty="0" smtClean="0"/>
              <a:t> de </a:t>
            </a:r>
            <a:r>
              <a:rPr lang="en-US" sz="2800" dirty="0" err="1" smtClean="0"/>
              <a:t>génomique</a:t>
            </a:r>
            <a:r>
              <a:rPr lang="en-US" sz="2800" dirty="0" smtClean="0"/>
              <a:t> </a:t>
            </a:r>
            <a:r>
              <a:rPr lang="en-US" sz="2800" dirty="0" err="1" smtClean="0"/>
              <a:t>est</a:t>
            </a:r>
            <a:r>
              <a:rPr lang="en-US" sz="2800" dirty="0" smtClean="0"/>
              <a:t> plus </a:t>
            </a:r>
            <a:r>
              <a:rPr lang="en-US" sz="2800" dirty="0" err="1" smtClean="0"/>
              <a:t>rapide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la </a:t>
            </a:r>
            <a:r>
              <a:rPr lang="en-US" sz="2800" dirty="0" err="1" smtClean="0"/>
              <a:t>loi</a:t>
            </a:r>
            <a:r>
              <a:rPr lang="en-US" sz="2800" dirty="0" smtClean="0"/>
              <a:t> de Moore</a:t>
            </a:r>
            <a:endParaRPr lang="en-US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8768" y="119417"/>
            <a:ext cx="7073899" cy="652462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Conséquence</a:t>
            </a:r>
            <a:r>
              <a:rPr lang="en-US" sz="2400" dirty="0" smtClean="0"/>
              <a:t>: plus de 2500 </a:t>
            </a:r>
            <a:r>
              <a:rPr lang="en-US" sz="2400" dirty="0" err="1" smtClean="0"/>
              <a:t>séquenceurs</a:t>
            </a:r>
            <a:r>
              <a:rPr lang="en-US" sz="2400" dirty="0" smtClean="0"/>
              <a:t> de nouvelle </a:t>
            </a:r>
            <a:r>
              <a:rPr lang="en-US" sz="2400" dirty="0" err="1" smtClean="0"/>
              <a:t>génération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plus de 900 </a:t>
            </a:r>
            <a:r>
              <a:rPr lang="en-US" sz="2400" dirty="0" err="1" smtClean="0"/>
              <a:t>centres</a:t>
            </a:r>
            <a:r>
              <a:rPr lang="en-US" sz="2400" dirty="0" smtClean="0"/>
              <a:t> de </a:t>
            </a:r>
            <a:r>
              <a:rPr lang="en-US" sz="2400" dirty="0" err="1" smtClean="0"/>
              <a:t>recherche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le monde </a:t>
            </a:r>
            <a:r>
              <a:rPr lang="en-US" sz="2400" dirty="0" err="1" smtClean="0"/>
              <a:t>entier</a:t>
            </a:r>
            <a:endParaRPr lang="en-US" sz="2400" dirty="0"/>
          </a:p>
        </p:txBody>
      </p:sp>
      <p:pic>
        <p:nvPicPr>
          <p:cNvPr id="4" name="Image 3" descr="World map sequencing machin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17" y="1536170"/>
            <a:ext cx="8240024" cy="469056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867400" y="5857398"/>
            <a:ext cx="284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Source: </a:t>
            </a:r>
            <a:r>
              <a:rPr lang="fr-FR" dirty="0" err="1" smtClean="0"/>
              <a:t>omicspmaps.com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8778" y="274638"/>
            <a:ext cx="7318022" cy="60025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Variété</a:t>
            </a:r>
            <a:r>
              <a:rPr lang="en-US" dirty="0" smtClean="0"/>
              <a:t> des </a:t>
            </a:r>
            <a:r>
              <a:rPr lang="en-US" dirty="0" err="1" smtClean="0"/>
              <a:t>données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4000" y="1600200"/>
            <a:ext cx="6815667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Exemple</a:t>
            </a:r>
            <a:r>
              <a:rPr lang="en-US" dirty="0" smtClean="0"/>
              <a:t>: </a:t>
            </a:r>
            <a:r>
              <a:rPr lang="en-US" dirty="0" err="1" smtClean="0"/>
              <a:t>étude</a:t>
            </a:r>
            <a:r>
              <a:rPr lang="en-US" dirty="0" smtClean="0"/>
              <a:t> des </a:t>
            </a:r>
            <a:r>
              <a:rPr lang="en-US" dirty="0" err="1" smtClean="0"/>
              <a:t>systèmes</a:t>
            </a:r>
            <a:r>
              <a:rPr lang="en-US" dirty="0" smtClean="0"/>
              <a:t> </a:t>
            </a:r>
            <a:r>
              <a:rPr lang="en-US" dirty="0" err="1" smtClean="0"/>
              <a:t>environnementaux</a:t>
            </a:r>
            <a:endParaRPr lang="en-US" dirty="0" smtClean="0"/>
          </a:p>
          <a:p>
            <a:r>
              <a:rPr lang="en-US" dirty="0" smtClean="0"/>
              <a:t>Zone-Atelier “</a:t>
            </a:r>
            <a:r>
              <a:rPr lang="en-US" dirty="0" err="1" smtClean="0"/>
              <a:t>Territoires</a:t>
            </a:r>
            <a:r>
              <a:rPr lang="en-US" dirty="0" smtClean="0"/>
              <a:t> </a:t>
            </a:r>
            <a:r>
              <a:rPr lang="en-US" dirty="0" err="1" smtClean="0"/>
              <a:t>Uranifères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l’Arc</a:t>
            </a:r>
            <a:r>
              <a:rPr lang="en-US" dirty="0" smtClean="0"/>
              <a:t> </a:t>
            </a:r>
            <a:r>
              <a:rPr lang="en-US" dirty="0" err="1" smtClean="0"/>
              <a:t>Hercynien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1ère Zone-Atelier INEE co-</a:t>
            </a:r>
            <a:r>
              <a:rPr lang="en-US" dirty="0" err="1" smtClean="0"/>
              <a:t>coordonnée</a:t>
            </a:r>
            <a:r>
              <a:rPr lang="en-US" dirty="0" smtClean="0"/>
              <a:t> par l’IN2P3 (CENBG, LPC C-F, SUBATECH)</a:t>
            </a:r>
          </a:p>
          <a:p>
            <a:pPr lvl="1"/>
            <a:r>
              <a:rPr lang="en-US" dirty="0" err="1" smtClean="0"/>
              <a:t>Objectif</a:t>
            </a:r>
            <a:r>
              <a:rPr lang="en-US" dirty="0" smtClean="0"/>
              <a:t>: </a:t>
            </a:r>
            <a:r>
              <a:rPr lang="en-US" dirty="0" err="1" smtClean="0"/>
              <a:t>étude</a:t>
            </a:r>
            <a:r>
              <a:rPr lang="en-US" dirty="0" smtClean="0"/>
              <a:t> de la vie </a:t>
            </a:r>
            <a:r>
              <a:rPr lang="en-US" dirty="0" err="1" smtClean="0"/>
              <a:t>sous</a:t>
            </a:r>
            <a:r>
              <a:rPr lang="en-US" dirty="0" smtClean="0"/>
              <a:t> </a:t>
            </a:r>
            <a:r>
              <a:rPr lang="en-US" dirty="0" err="1" smtClean="0"/>
              <a:t>rayonnement</a:t>
            </a:r>
            <a:r>
              <a:rPr lang="en-US" dirty="0" smtClean="0"/>
              <a:t> </a:t>
            </a:r>
            <a:r>
              <a:rPr lang="en-US" dirty="0" err="1" smtClean="0"/>
              <a:t>ionisant</a:t>
            </a:r>
            <a:r>
              <a:rPr lang="en-US" dirty="0" smtClean="0"/>
              <a:t> </a:t>
            </a:r>
            <a:r>
              <a:rPr lang="en-US" dirty="0" err="1" smtClean="0"/>
              <a:t>d’origine</a:t>
            </a:r>
            <a:r>
              <a:rPr lang="en-US" dirty="0" smtClean="0"/>
              <a:t> </a:t>
            </a:r>
            <a:r>
              <a:rPr lang="en-US" dirty="0" err="1" smtClean="0"/>
              <a:t>naturelle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767" y="1600200"/>
            <a:ext cx="2032000" cy="13493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767" y="3429000"/>
            <a:ext cx="2032000" cy="13493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200" y="4933950"/>
            <a:ext cx="1676400" cy="1924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logo couleu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479704" y="6139200"/>
            <a:ext cx="2664296" cy="7313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0800" y="160338"/>
            <a:ext cx="6950004" cy="779462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Stratégie</a:t>
            </a:r>
            <a:r>
              <a:rPr lang="en-US" sz="3200" dirty="0" smtClean="0"/>
              <a:t> </a:t>
            </a:r>
            <a:r>
              <a:rPr lang="en-US" sz="3200" dirty="0" err="1" smtClean="0"/>
              <a:t>d’étude</a:t>
            </a:r>
            <a:r>
              <a:rPr lang="en-US" sz="3200" dirty="0" smtClean="0"/>
              <a:t> des </a:t>
            </a:r>
            <a:r>
              <a:rPr lang="en-US" sz="3200" dirty="0" err="1" smtClean="0"/>
              <a:t>écosystèmes</a:t>
            </a:r>
            <a:r>
              <a:rPr lang="en-US" sz="3200" dirty="0" smtClean="0"/>
              <a:t> </a:t>
            </a:r>
            <a:r>
              <a:rPr lang="en-US" sz="3200" dirty="0" err="1" smtClean="0"/>
              <a:t>sous</a:t>
            </a:r>
            <a:r>
              <a:rPr lang="en-US" sz="3200" dirty="0" smtClean="0"/>
              <a:t> irradiation </a:t>
            </a:r>
            <a:r>
              <a:rPr lang="en-US" sz="3200" dirty="0" err="1" smtClean="0"/>
              <a:t>chronique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774700" y="5489406"/>
            <a:ext cx="5968953" cy="12381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Observation </a:t>
            </a:r>
            <a:r>
              <a:rPr lang="en-US" dirty="0" err="1" smtClean="0">
                <a:solidFill>
                  <a:srgbClr val="000000"/>
                </a:solidFill>
              </a:rPr>
              <a:t>multidisciplinaire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à</a:t>
            </a:r>
            <a:r>
              <a:rPr lang="en-US" dirty="0" smtClean="0">
                <a:solidFill>
                  <a:srgbClr val="000000"/>
                </a:solidFill>
              </a:rPr>
              <a:t> long </a:t>
            </a:r>
            <a:r>
              <a:rPr lang="en-US" dirty="0" err="1" smtClean="0">
                <a:solidFill>
                  <a:srgbClr val="000000"/>
                </a:solidFill>
              </a:rPr>
              <a:t>terme</a:t>
            </a:r>
            <a:r>
              <a:rPr lang="en-US" dirty="0" smtClean="0">
                <a:solidFill>
                  <a:srgbClr val="000000"/>
                </a:solidFill>
              </a:rPr>
              <a:t>  de sites </a:t>
            </a:r>
            <a:r>
              <a:rPr lang="en-US" dirty="0" err="1" smtClean="0">
                <a:solidFill>
                  <a:srgbClr val="000000"/>
                </a:solidFill>
              </a:rPr>
              <a:t>choisis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dans</a:t>
            </a:r>
            <a:r>
              <a:rPr lang="en-US" dirty="0" smtClean="0">
                <a:solidFill>
                  <a:srgbClr val="000000"/>
                </a:solidFill>
              </a:rPr>
              <a:t> le Massif </a:t>
            </a:r>
            <a:r>
              <a:rPr lang="en-US" dirty="0" err="1" smtClean="0">
                <a:solidFill>
                  <a:srgbClr val="000000"/>
                </a:solidFill>
              </a:rPr>
              <a:t>Armoricain</a:t>
            </a:r>
            <a:r>
              <a:rPr lang="en-US" dirty="0" smtClean="0">
                <a:solidFill>
                  <a:srgbClr val="000000"/>
                </a:solidFill>
              </a:rPr>
              <a:t> et </a:t>
            </a:r>
            <a:r>
              <a:rPr lang="en-US" dirty="0" err="1" smtClean="0">
                <a:solidFill>
                  <a:srgbClr val="000000"/>
                </a:solidFill>
              </a:rPr>
              <a:t>dans</a:t>
            </a:r>
            <a:r>
              <a:rPr lang="en-US" dirty="0" smtClean="0">
                <a:solidFill>
                  <a:srgbClr val="000000"/>
                </a:solidFill>
              </a:rPr>
              <a:t> le Massif Central</a:t>
            </a:r>
          </a:p>
        </p:txBody>
      </p:sp>
      <p:sp>
        <p:nvSpPr>
          <p:cNvPr id="9" name="Flèche vers la droite 8"/>
          <p:cNvSpPr/>
          <p:nvPr/>
        </p:nvSpPr>
        <p:spPr>
          <a:xfrm>
            <a:off x="6747510" y="1391576"/>
            <a:ext cx="2396490" cy="4648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Production </a:t>
            </a:r>
            <a:r>
              <a:rPr lang="en-US" sz="1600" dirty="0" err="1" smtClean="0">
                <a:solidFill>
                  <a:srgbClr val="000000"/>
                </a:solidFill>
              </a:rPr>
              <a:t>significative</a:t>
            </a:r>
            <a:r>
              <a:rPr lang="en-US" sz="1600" dirty="0" smtClean="0">
                <a:solidFill>
                  <a:srgbClr val="000000"/>
                </a:solidFill>
              </a:rPr>
              <a:t> de </a:t>
            </a:r>
            <a:r>
              <a:rPr lang="en-US" sz="1600" dirty="0" err="1" smtClean="0">
                <a:solidFill>
                  <a:srgbClr val="000000"/>
                </a:solidFill>
              </a:rPr>
              <a:t>données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scientifiques(geographie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écologie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biologie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metagénomique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chimie</a:t>
            </a:r>
            <a:r>
              <a:rPr lang="en-US" sz="1600" dirty="0" smtClean="0">
                <a:solidFill>
                  <a:srgbClr val="000000"/>
                </a:solidFill>
              </a:rPr>
              <a:t>, physique, sciences </a:t>
            </a:r>
            <a:r>
              <a:rPr lang="en-US" sz="1600" dirty="0" err="1" smtClean="0">
                <a:solidFill>
                  <a:srgbClr val="000000"/>
                </a:solidFill>
              </a:rPr>
              <a:t>sociales</a:t>
            </a:r>
            <a:r>
              <a:rPr lang="en-US" sz="1600" dirty="0" smtClean="0">
                <a:solidFill>
                  <a:srgbClr val="000000"/>
                </a:solidFill>
              </a:rPr>
              <a:t>) </a:t>
            </a: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8" name="D 1"/>
          <p:cNvGraphicFramePr/>
          <p:nvPr/>
        </p:nvGraphicFramePr>
        <p:xfrm>
          <a:off x="1118902" y="1405996"/>
          <a:ext cx="5583247" cy="3660106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8222" y="274638"/>
            <a:ext cx="7388578" cy="64258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Contexte</a:t>
            </a:r>
            <a:r>
              <a:rPr lang="en-US" dirty="0" smtClean="0"/>
              <a:t> international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1778" y="0"/>
            <a:ext cx="6956778" cy="973138"/>
          </a:xfrm>
        </p:spPr>
        <p:txBody>
          <a:bodyPr>
            <a:normAutofit fontScale="90000"/>
          </a:bodyPr>
          <a:lstStyle/>
          <a:p>
            <a:r>
              <a:rPr lang="fr-FR" sz="3200" dirty="0" err="1" smtClean="0"/>
              <a:t>Big</a:t>
            </a:r>
            <a:r>
              <a:rPr lang="fr-FR" sz="3200" dirty="0" smtClean="0"/>
              <a:t> Data au cœur des appels à projets d’Horizon 2020 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81" y="1279525"/>
            <a:ext cx="7458075" cy="557212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81120" y="648231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Credit</a:t>
            </a:r>
            <a:r>
              <a:rPr lang="fr-FR" dirty="0" smtClean="0"/>
              <a:t>: K. </a:t>
            </a:r>
            <a:r>
              <a:rPr lang="fr-FR" dirty="0" err="1" smtClean="0"/>
              <a:t>Glinos</a:t>
            </a:r>
            <a:endParaRPr lang="fr-FR" dirty="0"/>
          </a:p>
        </p:txBody>
      </p:sp>
      <p:sp>
        <p:nvSpPr>
          <p:cNvPr id="6" name="Rectangle avec flèche vers la droite 5"/>
          <p:cNvSpPr/>
          <p:nvPr/>
        </p:nvSpPr>
        <p:spPr>
          <a:xfrm>
            <a:off x="0" y="3428999"/>
            <a:ext cx="1241778" cy="1100667"/>
          </a:xfrm>
          <a:prstGeom prst="righ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EGI, EU-T0</a:t>
            </a:r>
          </a:p>
        </p:txBody>
      </p:sp>
      <p:sp>
        <p:nvSpPr>
          <p:cNvPr id="7" name="Flèche vers le haut 6"/>
          <p:cNvSpPr/>
          <p:nvPr/>
        </p:nvSpPr>
        <p:spPr>
          <a:xfrm>
            <a:off x="4054121" y="4318000"/>
            <a:ext cx="2173112" cy="216431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Research</a:t>
            </a:r>
          </a:p>
          <a:p>
            <a:pPr algn="ctr"/>
            <a:r>
              <a:rPr lang="en-US" dirty="0" smtClean="0"/>
              <a:t>Data</a:t>
            </a:r>
          </a:p>
          <a:p>
            <a:pPr algn="ctr"/>
            <a:r>
              <a:rPr lang="en-US" dirty="0" smtClean="0"/>
              <a:t>Alliance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8778" y="0"/>
            <a:ext cx="6829778" cy="1058333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/>
              <a:t>Contexte</a:t>
            </a:r>
            <a:r>
              <a:rPr lang="en-US" sz="3200" dirty="0" smtClean="0"/>
              <a:t> international: </a:t>
            </a:r>
            <a:r>
              <a:rPr lang="en-US" sz="3200" dirty="0" err="1" smtClean="0"/>
              <a:t>une</a:t>
            </a:r>
            <a:r>
              <a:rPr lang="en-US" sz="3200" dirty="0" smtClean="0"/>
              <a:t> nouvelle </a:t>
            </a:r>
            <a:r>
              <a:rPr lang="en-US" sz="3200" dirty="0" err="1" smtClean="0"/>
              <a:t>organisation</a:t>
            </a:r>
            <a:r>
              <a:rPr lang="en-US" sz="3200" dirty="0" smtClean="0"/>
              <a:t>, la Research Data Alliance</a:t>
            </a:r>
            <a:endParaRPr lang="en-US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903614"/>
            <a:ext cx="8229600" cy="15494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Soutenue</a:t>
            </a:r>
            <a:r>
              <a:rPr lang="en-US" dirty="0" smtClean="0"/>
              <a:t> par la Commission </a:t>
            </a:r>
            <a:r>
              <a:rPr lang="en-US" dirty="0" err="1" smtClean="0"/>
              <a:t>Européenne</a:t>
            </a:r>
            <a:r>
              <a:rPr lang="en-US" dirty="0" smtClean="0"/>
              <a:t>, la National Science Foundation et </a:t>
            </a:r>
            <a:r>
              <a:rPr lang="en-US" dirty="0" err="1" smtClean="0"/>
              <a:t>l’Australian</a:t>
            </a:r>
            <a:r>
              <a:rPr lang="en-US" dirty="0" smtClean="0"/>
              <a:t> National Data Service</a:t>
            </a:r>
          </a:p>
          <a:p>
            <a:r>
              <a:rPr lang="en-US" dirty="0" err="1" smtClean="0"/>
              <a:t>Différent</a:t>
            </a:r>
            <a:r>
              <a:rPr lang="en-US" dirty="0" smtClean="0"/>
              <a:t> du Global Grid Forum </a:t>
            </a:r>
          </a:p>
          <a:p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1238267"/>
            <a:ext cx="5511800" cy="3665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1778" y="7938"/>
            <a:ext cx="7445022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Objectifs</a:t>
            </a:r>
            <a:r>
              <a:rPr lang="en-US" sz="3600" dirty="0" smtClean="0"/>
              <a:t> de la Research Data Alliance</a:t>
            </a:r>
            <a:endParaRPr lang="en-US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30301"/>
            <a:ext cx="8229600" cy="1333499"/>
          </a:xfrm>
        </p:spPr>
        <p:txBody>
          <a:bodyPr/>
          <a:lstStyle/>
          <a:p>
            <a:r>
              <a:rPr lang="en-US" dirty="0" smtClean="0"/>
              <a:t>Connecter les </a:t>
            </a:r>
            <a:r>
              <a:rPr lang="en-US" dirty="0" err="1" smtClean="0"/>
              <a:t>communautés</a:t>
            </a:r>
            <a:r>
              <a:rPr lang="en-US" dirty="0" smtClean="0"/>
              <a:t> </a:t>
            </a:r>
            <a:r>
              <a:rPr lang="en-US" dirty="0" err="1" smtClean="0"/>
              <a:t>d’utilisateurs</a:t>
            </a:r>
            <a:endParaRPr lang="en-US" dirty="0" smtClean="0"/>
          </a:p>
          <a:p>
            <a:r>
              <a:rPr lang="en-US" dirty="0" smtClean="0"/>
              <a:t>Connecter les </a:t>
            </a:r>
            <a:r>
              <a:rPr lang="en-US" dirty="0" err="1" smtClean="0"/>
              <a:t>données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616200"/>
            <a:ext cx="5486400" cy="424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63670" y="12700"/>
            <a:ext cx="7039686" cy="7761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Research Data Alliance: </a:t>
            </a:r>
            <a:r>
              <a:rPr lang="en-US" dirty="0" err="1" smtClean="0"/>
              <a:t>construire</a:t>
            </a:r>
            <a:r>
              <a:rPr lang="en-US" dirty="0" smtClean="0"/>
              <a:t> des </a:t>
            </a:r>
            <a:r>
              <a:rPr lang="en-US" dirty="0" err="1" smtClean="0"/>
              <a:t>ponts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19203"/>
            <a:ext cx="8229600" cy="4525963"/>
          </a:xfrm>
        </p:spPr>
        <p:txBody>
          <a:bodyPr/>
          <a:lstStyle/>
          <a:p>
            <a:r>
              <a:rPr lang="en-US" dirty="0" err="1" smtClean="0"/>
              <a:t>Ponts</a:t>
            </a:r>
            <a:r>
              <a:rPr lang="en-US" dirty="0" smtClean="0"/>
              <a:t> </a:t>
            </a:r>
            <a:r>
              <a:rPr lang="en-US" dirty="0" err="1" smtClean="0"/>
              <a:t>vers</a:t>
            </a:r>
            <a:r>
              <a:rPr lang="en-US" dirty="0" smtClean="0"/>
              <a:t> le </a:t>
            </a:r>
            <a:r>
              <a:rPr lang="en-US" dirty="0" err="1" smtClean="0"/>
              <a:t>futur</a:t>
            </a:r>
            <a:endParaRPr lang="en-US" dirty="0" smtClean="0"/>
          </a:p>
          <a:p>
            <a:pPr lvl="1"/>
            <a:r>
              <a:rPr lang="en-US" dirty="0" err="1" smtClean="0"/>
              <a:t>Préservation</a:t>
            </a:r>
            <a:r>
              <a:rPr lang="en-US" dirty="0" smtClean="0"/>
              <a:t> des </a:t>
            </a:r>
            <a:r>
              <a:rPr lang="en-US" dirty="0" err="1" smtClean="0"/>
              <a:t>données</a:t>
            </a:r>
            <a:endParaRPr lang="en-US" dirty="0" smtClean="0"/>
          </a:p>
          <a:p>
            <a:r>
              <a:rPr lang="en-US" dirty="0" err="1" smtClean="0"/>
              <a:t>Ponts</a:t>
            </a:r>
            <a:r>
              <a:rPr lang="en-US" dirty="0" smtClean="0"/>
              <a:t> </a:t>
            </a:r>
            <a:r>
              <a:rPr lang="en-US" dirty="0" err="1" smtClean="0"/>
              <a:t>vers</a:t>
            </a:r>
            <a:r>
              <a:rPr lang="en-US" dirty="0" smtClean="0"/>
              <a:t> les </a:t>
            </a:r>
            <a:r>
              <a:rPr lang="en-US" dirty="0" err="1" smtClean="0"/>
              <a:t>partenaires</a:t>
            </a:r>
            <a:r>
              <a:rPr lang="en-US" dirty="0" smtClean="0"/>
              <a:t> de la </a:t>
            </a:r>
            <a:r>
              <a:rPr lang="en-US" dirty="0" err="1" smtClean="0"/>
              <a:t>recherche</a:t>
            </a:r>
            <a:endParaRPr lang="en-US" dirty="0" smtClean="0"/>
          </a:p>
          <a:p>
            <a:r>
              <a:rPr lang="en-US" dirty="0" err="1" smtClean="0"/>
              <a:t>Ponts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travers</a:t>
            </a:r>
            <a:r>
              <a:rPr lang="en-US" dirty="0" smtClean="0"/>
              <a:t> les disciplines</a:t>
            </a:r>
          </a:p>
          <a:p>
            <a:r>
              <a:rPr lang="en-US" dirty="0" err="1" smtClean="0"/>
              <a:t>Ponts</a:t>
            </a:r>
            <a:r>
              <a:rPr lang="en-US" dirty="0" smtClean="0"/>
              <a:t> </a:t>
            </a:r>
            <a:r>
              <a:rPr lang="en-US" dirty="0" err="1" smtClean="0"/>
              <a:t>vers</a:t>
            </a:r>
            <a:r>
              <a:rPr lang="en-US" dirty="0" smtClean="0"/>
              <a:t> </a:t>
            </a:r>
            <a:r>
              <a:rPr lang="en-US" dirty="0" err="1" smtClean="0"/>
              <a:t>l’intégration</a:t>
            </a:r>
            <a:endParaRPr lang="en-US" dirty="0" smtClean="0"/>
          </a:p>
          <a:p>
            <a:pPr lvl="1"/>
            <a:r>
              <a:rPr lang="en-US" dirty="0" smtClean="0"/>
              <a:t>Pour </a:t>
            </a:r>
            <a:r>
              <a:rPr lang="en-US" dirty="0" err="1" smtClean="0"/>
              <a:t>résoudre</a:t>
            </a:r>
            <a:r>
              <a:rPr lang="en-US" dirty="0" smtClean="0"/>
              <a:t> de nouveaux </a:t>
            </a:r>
            <a:r>
              <a:rPr lang="en-US" dirty="0" err="1" smtClean="0"/>
              <a:t>problèmes</a:t>
            </a:r>
            <a:endParaRPr lang="en-US" dirty="0" smtClean="0"/>
          </a:p>
          <a:p>
            <a:r>
              <a:rPr lang="en-US" dirty="0" err="1" smtClean="0"/>
              <a:t>Ponts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travers</a:t>
            </a:r>
            <a:r>
              <a:rPr lang="en-US" dirty="0" smtClean="0"/>
              <a:t> les </a:t>
            </a:r>
            <a:r>
              <a:rPr lang="en-US" dirty="0" err="1" smtClean="0"/>
              <a:t>communautés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96" y="5231522"/>
            <a:ext cx="7404100" cy="9144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648667" y="6029365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Journée </a:t>
            </a:r>
            <a:r>
              <a:rPr lang="fr-FR" b="1" dirty="0" err="1" smtClean="0"/>
              <a:t>RDA-Europe</a:t>
            </a:r>
            <a:r>
              <a:rPr lang="fr-FR" b="1" dirty="0" smtClean="0"/>
              <a:t> du 20 juin 2014 au MENESR</a:t>
            </a: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08100" y="274638"/>
            <a:ext cx="7378700" cy="627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 introduction…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Je ne </a:t>
            </a:r>
            <a:r>
              <a:rPr lang="en-US" dirty="0" err="1" smtClean="0"/>
              <a:t>suis</a:t>
            </a:r>
            <a:r>
              <a:rPr lang="en-US" dirty="0" smtClean="0"/>
              <a:t> pas un </a:t>
            </a:r>
            <a:r>
              <a:rPr lang="en-US" dirty="0" err="1" smtClean="0"/>
              <a:t>informaticien</a:t>
            </a:r>
            <a:endParaRPr lang="en-US" dirty="0" smtClean="0"/>
          </a:p>
          <a:p>
            <a:r>
              <a:rPr lang="en-US" dirty="0" smtClean="0"/>
              <a:t>Je </a:t>
            </a:r>
            <a:r>
              <a:rPr lang="en-US" dirty="0" err="1" smtClean="0"/>
              <a:t>suis</a:t>
            </a:r>
            <a:r>
              <a:rPr lang="en-US" dirty="0" smtClean="0"/>
              <a:t> un </a:t>
            </a:r>
            <a:r>
              <a:rPr lang="en-US" dirty="0" err="1" smtClean="0"/>
              <a:t>physicien</a:t>
            </a:r>
            <a:r>
              <a:rPr lang="en-US" dirty="0" smtClean="0"/>
              <a:t> qui </a:t>
            </a:r>
            <a:r>
              <a:rPr lang="en-US" dirty="0" err="1" smtClean="0"/>
              <a:t>utilise</a:t>
            </a:r>
            <a:r>
              <a:rPr lang="en-US" dirty="0" smtClean="0"/>
              <a:t> </a:t>
            </a:r>
            <a:r>
              <a:rPr lang="en-US" dirty="0" err="1" smtClean="0"/>
              <a:t>l’informatique</a:t>
            </a:r>
            <a:endParaRPr lang="en-US" dirty="0" smtClean="0"/>
          </a:p>
          <a:p>
            <a:pPr lvl="1"/>
            <a:r>
              <a:rPr lang="en-US" dirty="0" smtClean="0"/>
              <a:t>Perspective </a:t>
            </a:r>
            <a:r>
              <a:rPr lang="en-US" dirty="0" err="1" smtClean="0"/>
              <a:t>d’utilisateur</a:t>
            </a:r>
            <a:r>
              <a:rPr lang="en-US" dirty="0" smtClean="0"/>
              <a:t> des </a:t>
            </a:r>
            <a:r>
              <a:rPr lang="en-US" dirty="0" err="1" smtClean="0"/>
              <a:t>ressources</a:t>
            </a:r>
            <a:r>
              <a:rPr lang="en-US" dirty="0" smtClean="0"/>
              <a:t> </a:t>
            </a:r>
            <a:r>
              <a:rPr lang="en-US" dirty="0" err="1" smtClean="0"/>
              <a:t>informatiques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7666" y="274638"/>
            <a:ext cx="6914445" cy="62847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Contexte</a:t>
            </a:r>
            <a:r>
              <a:rPr lang="en-US" dirty="0" smtClean="0"/>
              <a:t> national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Programme</a:t>
            </a:r>
            <a:r>
              <a:rPr lang="en-US" dirty="0" smtClean="0"/>
              <a:t> MASTODONS de la Mission </a:t>
            </a:r>
            <a:r>
              <a:rPr lang="en-US" dirty="0" err="1" smtClean="0"/>
              <a:t>Interdisciplinaire</a:t>
            </a:r>
            <a:r>
              <a:rPr lang="en-US" dirty="0" smtClean="0"/>
              <a:t> du CNRS</a:t>
            </a:r>
          </a:p>
          <a:p>
            <a:pPr lvl="1"/>
            <a:r>
              <a:rPr lang="en-US" dirty="0" smtClean="0"/>
              <a:t>Cadre </a:t>
            </a:r>
            <a:r>
              <a:rPr lang="en-US" dirty="0" err="1" smtClean="0"/>
              <a:t>collaboratif</a:t>
            </a:r>
            <a:r>
              <a:rPr lang="en-US" dirty="0" smtClean="0"/>
              <a:t> </a:t>
            </a:r>
            <a:r>
              <a:rPr lang="en-US" dirty="0" err="1" smtClean="0"/>
              <a:t>privilégié</a:t>
            </a:r>
            <a:r>
              <a:rPr lang="en-US" dirty="0" smtClean="0"/>
              <a:t> avec les </a:t>
            </a:r>
            <a:r>
              <a:rPr lang="en-US" dirty="0" err="1" smtClean="0"/>
              <a:t>chercheurs</a:t>
            </a:r>
            <a:r>
              <a:rPr lang="en-US" dirty="0" smtClean="0"/>
              <a:t> en </a:t>
            </a:r>
            <a:r>
              <a:rPr lang="en-US" dirty="0" err="1" smtClean="0"/>
              <a:t>informatique</a:t>
            </a:r>
            <a:r>
              <a:rPr lang="en-US" dirty="0" smtClean="0"/>
              <a:t> du CNRS</a:t>
            </a:r>
          </a:p>
          <a:p>
            <a:r>
              <a:rPr lang="en-US" dirty="0" smtClean="0"/>
              <a:t>Initiative RDA du </a:t>
            </a:r>
            <a:r>
              <a:rPr lang="en-US" dirty="0" err="1" smtClean="0"/>
              <a:t>Ministère</a:t>
            </a:r>
            <a:r>
              <a:rPr lang="en-US" dirty="0" smtClean="0"/>
              <a:t> de la </a:t>
            </a:r>
            <a:r>
              <a:rPr lang="en-US" dirty="0" err="1" smtClean="0"/>
              <a:t>Recherche</a:t>
            </a:r>
            <a:r>
              <a:rPr lang="en-US" dirty="0" smtClean="0"/>
              <a:t> (MENESR)</a:t>
            </a:r>
          </a:p>
          <a:p>
            <a:pPr lvl="1"/>
            <a:r>
              <a:rPr lang="en-US" dirty="0" err="1" smtClean="0"/>
              <a:t>Réunions</a:t>
            </a:r>
            <a:r>
              <a:rPr lang="en-US" dirty="0" smtClean="0"/>
              <a:t> des 28 </a:t>
            </a:r>
            <a:r>
              <a:rPr lang="en-US" dirty="0" err="1" smtClean="0"/>
              <a:t>Avril</a:t>
            </a:r>
            <a:r>
              <a:rPr lang="en-US" dirty="0" smtClean="0"/>
              <a:t>, 5-6 et 20 </a:t>
            </a:r>
            <a:r>
              <a:rPr lang="en-US" dirty="0" err="1" smtClean="0"/>
              <a:t>Juin</a:t>
            </a:r>
            <a:r>
              <a:rPr lang="en-US" dirty="0" smtClean="0"/>
              <a:t> au MENESR pour </a:t>
            </a:r>
            <a:r>
              <a:rPr lang="en-US" dirty="0" err="1" smtClean="0"/>
              <a:t>créer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dynamique</a:t>
            </a:r>
            <a:endParaRPr lang="en-US" dirty="0" smtClean="0"/>
          </a:p>
          <a:p>
            <a:pPr lvl="1"/>
            <a:r>
              <a:rPr lang="en-US" dirty="0" err="1" smtClean="0"/>
              <a:t>Vers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TGIR pour les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scientifiques</a:t>
            </a:r>
            <a:r>
              <a:rPr lang="en-US" dirty="0" smtClean="0"/>
              <a:t>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4300" y="274638"/>
            <a:ext cx="7302500" cy="538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 participants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acteurs</a:t>
            </a:r>
            <a:r>
              <a:rPr lang="en-US" dirty="0" smtClean="0"/>
              <a:t> </a:t>
            </a:r>
            <a:r>
              <a:rPr lang="en-US" dirty="0" err="1" smtClean="0"/>
              <a:t>institutionnels</a:t>
            </a:r>
            <a:endParaRPr lang="en-US" dirty="0" smtClean="0"/>
          </a:p>
          <a:p>
            <a:pPr lvl="1"/>
            <a:r>
              <a:rPr lang="en-US" dirty="0" smtClean="0"/>
              <a:t>MENESR</a:t>
            </a:r>
          </a:p>
          <a:p>
            <a:pPr lvl="1"/>
            <a:r>
              <a:rPr lang="en-US" dirty="0" smtClean="0"/>
              <a:t>CNRS (direction, INIST, INEE, INSU, IN2P3)</a:t>
            </a:r>
          </a:p>
          <a:p>
            <a:pPr lvl="1"/>
            <a:r>
              <a:rPr lang="en-US" dirty="0" smtClean="0"/>
              <a:t>CEA</a:t>
            </a:r>
          </a:p>
          <a:p>
            <a:pPr lvl="1"/>
            <a:r>
              <a:rPr lang="en-US" dirty="0" smtClean="0"/>
              <a:t>MNHN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Les </a:t>
            </a:r>
            <a:r>
              <a:rPr lang="en-US" dirty="0" err="1" smtClean="0"/>
              <a:t>utilisateurs</a:t>
            </a:r>
            <a:r>
              <a:rPr lang="en-US" dirty="0" smtClean="0"/>
              <a:t> de </a:t>
            </a:r>
            <a:r>
              <a:rPr lang="en-US" dirty="0" err="1" smtClean="0"/>
              <a:t>nombreuses</a:t>
            </a:r>
            <a:r>
              <a:rPr lang="en-US" dirty="0" smtClean="0"/>
              <a:t> disciplines</a:t>
            </a:r>
          </a:p>
          <a:p>
            <a:pPr lvl="1"/>
            <a:r>
              <a:rPr lang="en-US" dirty="0" smtClean="0"/>
              <a:t>Sciences de la </a:t>
            </a:r>
            <a:r>
              <a:rPr lang="en-US" dirty="0" err="1" smtClean="0"/>
              <a:t>planète</a:t>
            </a:r>
            <a:endParaRPr lang="en-US" dirty="0" smtClean="0"/>
          </a:p>
          <a:p>
            <a:pPr lvl="1"/>
            <a:r>
              <a:rPr lang="en-US" dirty="0" smtClean="0"/>
              <a:t>SHS</a:t>
            </a:r>
          </a:p>
          <a:p>
            <a:pPr lvl="1"/>
            <a:r>
              <a:rPr lang="en-US" dirty="0" err="1" smtClean="0"/>
              <a:t>Biodiversité</a:t>
            </a:r>
            <a:endParaRPr lang="en-US" dirty="0" smtClean="0"/>
          </a:p>
          <a:p>
            <a:pPr lvl="1"/>
            <a:r>
              <a:rPr lang="en-US" dirty="0" smtClean="0"/>
              <a:t>Sciences du vivant</a:t>
            </a:r>
          </a:p>
          <a:p>
            <a:pPr lvl="1"/>
            <a:r>
              <a:rPr lang="en-US" dirty="0" smtClean="0"/>
              <a:t>Physique des </a:t>
            </a:r>
            <a:r>
              <a:rPr lang="en-US" dirty="0" err="1" smtClean="0"/>
              <a:t>particules</a:t>
            </a:r>
            <a:endParaRPr lang="en-US" dirty="0" smtClean="0"/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Les </a:t>
            </a:r>
            <a:r>
              <a:rPr lang="en-US" dirty="0" err="1" smtClean="0"/>
              <a:t>fournisseurs</a:t>
            </a:r>
            <a:r>
              <a:rPr lang="en-US" dirty="0" smtClean="0"/>
              <a:t> de service et </a:t>
            </a:r>
            <a:r>
              <a:rPr lang="en-US" dirty="0" err="1" smtClean="0"/>
              <a:t>centres</a:t>
            </a:r>
            <a:r>
              <a:rPr lang="en-US" dirty="0" smtClean="0"/>
              <a:t> de </a:t>
            </a:r>
            <a:r>
              <a:rPr lang="en-US" dirty="0" err="1" smtClean="0"/>
              <a:t>calcul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CC-IN2P3</a:t>
            </a:r>
          </a:p>
          <a:p>
            <a:pPr lvl="1"/>
            <a:r>
              <a:rPr lang="en-US" dirty="0" smtClean="0"/>
              <a:t>HPC : GENCI - CINES</a:t>
            </a:r>
          </a:p>
          <a:p>
            <a:pPr lvl="1"/>
            <a:r>
              <a:rPr lang="en-US" dirty="0" err="1" smtClean="0"/>
              <a:t>Réseau</a:t>
            </a:r>
            <a:r>
              <a:rPr lang="en-US" dirty="0" smtClean="0"/>
              <a:t>: RENATER</a:t>
            </a:r>
          </a:p>
          <a:p>
            <a:pPr lvl="1"/>
            <a:r>
              <a:rPr lang="en-US" dirty="0" smtClean="0"/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6200" y="274638"/>
            <a:ext cx="6692900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Messages </a:t>
            </a:r>
            <a:r>
              <a:rPr lang="en-US" sz="3600" dirty="0" err="1" smtClean="0"/>
              <a:t>envoyés</a:t>
            </a:r>
            <a:r>
              <a:rPr lang="en-US" sz="3600" dirty="0" smtClean="0"/>
              <a:t> par le </a:t>
            </a:r>
            <a:r>
              <a:rPr lang="en-US" sz="3600" dirty="0" err="1" smtClean="0"/>
              <a:t>ministère</a:t>
            </a:r>
            <a:endParaRPr lang="en-US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Importance de RDA</a:t>
            </a:r>
          </a:p>
          <a:p>
            <a:pPr lvl="1"/>
            <a:r>
              <a:rPr lang="en-US" dirty="0" err="1" smtClean="0"/>
              <a:t>Standardisation</a:t>
            </a:r>
            <a:endParaRPr lang="en-US" dirty="0" smtClean="0"/>
          </a:p>
          <a:p>
            <a:pPr lvl="1"/>
            <a:r>
              <a:rPr lang="en-US" dirty="0" err="1" smtClean="0"/>
              <a:t>Interopérabilité</a:t>
            </a:r>
            <a:endParaRPr lang="en-US" dirty="0" smtClean="0"/>
          </a:p>
          <a:p>
            <a:r>
              <a:rPr lang="en-US" dirty="0" smtClean="0"/>
              <a:t>Importance de </a:t>
            </a:r>
            <a:r>
              <a:rPr lang="en-US" dirty="0" err="1" smtClean="0"/>
              <a:t>l’implication</a:t>
            </a:r>
            <a:r>
              <a:rPr lang="en-US" dirty="0" smtClean="0"/>
              <a:t> des </a:t>
            </a:r>
            <a:r>
              <a:rPr lang="en-US" dirty="0" err="1" smtClean="0"/>
              <a:t>chercheurs</a:t>
            </a:r>
            <a:endParaRPr lang="en-US" dirty="0" smtClean="0"/>
          </a:p>
          <a:p>
            <a:pPr lvl="1"/>
            <a:r>
              <a:rPr lang="en-US" dirty="0" err="1" smtClean="0"/>
              <a:t>Besoins</a:t>
            </a:r>
            <a:r>
              <a:rPr lang="en-US" dirty="0" smtClean="0"/>
              <a:t> des </a:t>
            </a:r>
            <a:r>
              <a:rPr lang="en-US" dirty="0" err="1" smtClean="0"/>
              <a:t>utilisateurs</a:t>
            </a:r>
            <a:r>
              <a:rPr lang="en-US" dirty="0" smtClean="0"/>
              <a:t> au </a:t>
            </a:r>
            <a:r>
              <a:rPr lang="en-US" dirty="0" err="1" smtClean="0"/>
              <a:t>coeur</a:t>
            </a:r>
            <a:r>
              <a:rPr lang="en-US" dirty="0" smtClean="0"/>
              <a:t> de la </a:t>
            </a:r>
            <a:r>
              <a:rPr lang="en-US" dirty="0" err="1" smtClean="0"/>
              <a:t>standardisation</a:t>
            </a:r>
            <a:endParaRPr lang="en-US" dirty="0" smtClean="0"/>
          </a:p>
          <a:p>
            <a:r>
              <a:rPr lang="en-US" dirty="0" err="1" smtClean="0"/>
              <a:t>Nécessité</a:t>
            </a:r>
            <a:r>
              <a:rPr lang="en-US" dirty="0" smtClean="0"/>
              <a:t> de </a:t>
            </a:r>
            <a:r>
              <a:rPr lang="en-US" dirty="0" err="1" smtClean="0"/>
              <a:t>s’imprégner</a:t>
            </a:r>
            <a:r>
              <a:rPr lang="en-US" dirty="0" smtClean="0"/>
              <a:t> de la “culture” RDA</a:t>
            </a:r>
          </a:p>
          <a:p>
            <a:pPr lvl="1"/>
            <a:r>
              <a:rPr lang="fr-FR" dirty="0" err="1" smtClean="0"/>
              <a:t>https://rd-alliance.org</a:t>
            </a:r>
            <a:r>
              <a:rPr lang="fr-FR" dirty="0" smtClean="0"/>
              <a:t>/</a:t>
            </a:r>
            <a:endParaRPr lang="en-US" dirty="0" smtClean="0"/>
          </a:p>
          <a:p>
            <a:pPr lvl="1"/>
            <a:r>
              <a:rPr lang="en-US" dirty="0" smtClean="0"/>
              <a:t>Participation </a:t>
            </a:r>
            <a:r>
              <a:rPr lang="en-US" dirty="0" err="1" smtClean="0"/>
              <a:t>à</a:t>
            </a:r>
            <a:r>
              <a:rPr lang="en-US" dirty="0" smtClean="0"/>
              <a:t> la </a:t>
            </a:r>
            <a:r>
              <a:rPr lang="en-US" dirty="0" err="1" smtClean="0"/>
              <a:t>prochaine</a:t>
            </a:r>
            <a:r>
              <a:rPr lang="en-US" dirty="0" smtClean="0"/>
              <a:t> plenary (22-24/9 </a:t>
            </a:r>
            <a:r>
              <a:rPr lang="en-US" dirty="0" err="1" smtClean="0"/>
              <a:t>à</a:t>
            </a:r>
            <a:r>
              <a:rPr lang="en-US" dirty="0" smtClean="0"/>
              <a:t> Amsterdam)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8778" y="175861"/>
            <a:ext cx="7318022" cy="47325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Quelle</a:t>
            </a:r>
            <a:r>
              <a:rPr lang="en-US" dirty="0" smtClean="0"/>
              <a:t> </a:t>
            </a:r>
            <a:r>
              <a:rPr lang="en-US" dirty="0" err="1" smtClean="0"/>
              <a:t>stratégie</a:t>
            </a:r>
            <a:r>
              <a:rPr lang="en-US" dirty="0" smtClean="0"/>
              <a:t> pour les </a:t>
            </a:r>
            <a:r>
              <a:rPr lang="en-US" dirty="0" err="1" smtClean="0"/>
              <a:t>laboratoires</a:t>
            </a:r>
            <a:r>
              <a:rPr lang="en-US" dirty="0" smtClean="0"/>
              <a:t> </a:t>
            </a:r>
            <a:r>
              <a:rPr lang="en-US" smtClean="0"/>
              <a:t>IN2P3?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545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Atouts</a:t>
            </a:r>
            <a:r>
              <a:rPr lang="en-US" dirty="0" smtClean="0"/>
              <a:t> pour </a:t>
            </a:r>
            <a:r>
              <a:rPr lang="en-US" dirty="0" err="1" smtClean="0"/>
              <a:t>jouer</a:t>
            </a:r>
            <a:r>
              <a:rPr lang="en-US" dirty="0" smtClean="0"/>
              <a:t> un </a:t>
            </a:r>
            <a:r>
              <a:rPr lang="en-US" dirty="0" err="1" smtClean="0"/>
              <a:t>rôle</a:t>
            </a:r>
            <a:r>
              <a:rPr lang="en-US" dirty="0" smtClean="0"/>
              <a:t> </a:t>
            </a:r>
            <a:r>
              <a:rPr lang="en-US" dirty="0" err="1" smtClean="0"/>
              <a:t>moteur</a:t>
            </a:r>
            <a:r>
              <a:rPr lang="en-US" dirty="0" smtClean="0"/>
              <a:t> au </a:t>
            </a:r>
            <a:r>
              <a:rPr lang="en-US" dirty="0" err="1" smtClean="0"/>
              <a:t>niveau</a:t>
            </a:r>
            <a:r>
              <a:rPr lang="en-US" dirty="0" smtClean="0"/>
              <a:t> national </a:t>
            </a:r>
            <a:r>
              <a:rPr lang="en-US" dirty="0" err="1" smtClean="0"/>
              <a:t>dans</a:t>
            </a:r>
            <a:r>
              <a:rPr lang="en-US" dirty="0" smtClean="0"/>
              <a:t> le monde </a:t>
            </a:r>
            <a:r>
              <a:rPr lang="en-US" dirty="0" err="1" smtClean="0"/>
              <a:t>académique</a:t>
            </a:r>
            <a:endParaRPr lang="en-US" dirty="0" smtClean="0"/>
          </a:p>
          <a:p>
            <a:pPr lvl="1"/>
            <a:r>
              <a:rPr lang="en-US" dirty="0" smtClean="0"/>
              <a:t>CC-IN2P3 (expertise, infrastructures, </a:t>
            </a:r>
            <a:r>
              <a:rPr lang="en-US" dirty="0" err="1" smtClean="0"/>
              <a:t>rayonnement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Les </a:t>
            </a:r>
            <a:r>
              <a:rPr lang="en-US" dirty="0" err="1" smtClean="0"/>
              <a:t>laboratoires</a:t>
            </a:r>
            <a:r>
              <a:rPr lang="en-US" dirty="0" smtClean="0"/>
              <a:t> de l’IN2P3 </a:t>
            </a:r>
            <a:r>
              <a:rPr lang="en-US" dirty="0" err="1" smtClean="0"/>
              <a:t>peuvent</a:t>
            </a:r>
            <a:r>
              <a:rPr lang="en-US" dirty="0" smtClean="0"/>
              <a:t> </a:t>
            </a:r>
            <a:r>
              <a:rPr lang="en-US" dirty="0" err="1" smtClean="0"/>
              <a:t>fournir</a:t>
            </a:r>
            <a:r>
              <a:rPr lang="en-US" dirty="0" smtClean="0"/>
              <a:t> la </a:t>
            </a:r>
            <a:r>
              <a:rPr lang="en-US" dirty="0" err="1" smtClean="0"/>
              <a:t>colonne</a:t>
            </a:r>
            <a:r>
              <a:rPr lang="en-US" dirty="0" smtClean="0"/>
              <a:t> </a:t>
            </a:r>
            <a:r>
              <a:rPr lang="en-US" dirty="0" err="1" smtClean="0"/>
              <a:t>vertébrale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infrastructure </a:t>
            </a:r>
            <a:r>
              <a:rPr lang="en-US" dirty="0" err="1" smtClean="0"/>
              <a:t>distribuée</a:t>
            </a:r>
            <a:endParaRPr lang="en-US" dirty="0" smtClean="0"/>
          </a:p>
          <a:p>
            <a:pPr lvl="2"/>
            <a:r>
              <a:rPr lang="en-US" dirty="0" err="1" smtClean="0"/>
              <a:t>Exemple</a:t>
            </a:r>
            <a:r>
              <a:rPr lang="en-US" dirty="0" smtClean="0"/>
              <a:t>: LCG-France pour France Grilles</a:t>
            </a:r>
          </a:p>
          <a:p>
            <a:pPr lvl="1"/>
            <a:r>
              <a:rPr lang="en-US" dirty="0" err="1" smtClean="0"/>
              <a:t>Expérience</a:t>
            </a:r>
            <a:r>
              <a:rPr lang="en-US" dirty="0" smtClean="0"/>
              <a:t> du </a:t>
            </a:r>
            <a:r>
              <a:rPr lang="en-US" dirty="0" err="1" smtClean="0"/>
              <a:t>partage</a:t>
            </a:r>
            <a:r>
              <a:rPr lang="en-US" dirty="0" smtClean="0"/>
              <a:t> </a:t>
            </a:r>
            <a:r>
              <a:rPr lang="en-US" dirty="0" err="1" smtClean="0"/>
              <a:t>d’expertise</a:t>
            </a:r>
            <a:r>
              <a:rPr lang="en-US" dirty="0" smtClean="0"/>
              <a:t> entre les </a:t>
            </a:r>
            <a:r>
              <a:rPr lang="en-US" dirty="0" err="1" smtClean="0"/>
              <a:t>labos</a:t>
            </a:r>
            <a:r>
              <a:rPr lang="en-US" dirty="0" smtClean="0"/>
              <a:t> IN2P3</a:t>
            </a:r>
          </a:p>
          <a:p>
            <a:r>
              <a:rPr lang="en-US" dirty="0" err="1" smtClean="0"/>
              <a:t>Atouts</a:t>
            </a:r>
            <a:r>
              <a:rPr lang="en-US" dirty="0" smtClean="0"/>
              <a:t> pour </a:t>
            </a:r>
            <a:r>
              <a:rPr lang="en-US" dirty="0" err="1" smtClean="0"/>
              <a:t>jouer</a:t>
            </a:r>
            <a:r>
              <a:rPr lang="en-US" dirty="0" smtClean="0"/>
              <a:t> un </a:t>
            </a:r>
            <a:r>
              <a:rPr lang="en-US" dirty="0" err="1" smtClean="0"/>
              <a:t>rôle</a:t>
            </a:r>
            <a:r>
              <a:rPr lang="en-US" dirty="0" smtClean="0"/>
              <a:t> </a:t>
            </a:r>
            <a:r>
              <a:rPr lang="en-US" dirty="0" err="1" smtClean="0"/>
              <a:t>moteur</a:t>
            </a:r>
            <a:r>
              <a:rPr lang="en-US" dirty="0" smtClean="0"/>
              <a:t> au </a:t>
            </a:r>
            <a:r>
              <a:rPr lang="en-US" dirty="0" err="1" smtClean="0"/>
              <a:t>niveau</a:t>
            </a:r>
            <a:r>
              <a:rPr lang="en-US" dirty="0" smtClean="0"/>
              <a:t> </a:t>
            </a:r>
            <a:r>
              <a:rPr lang="en-US" dirty="0" err="1" smtClean="0"/>
              <a:t>régional</a:t>
            </a:r>
            <a:endParaRPr lang="en-US" dirty="0" smtClean="0"/>
          </a:p>
          <a:p>
            <a:pPr lvl="1"/>
            <a:r>
              <a:rPr lang="en-US" dirty="0" smtClean="0"/>
              <a:t>Expertise </a:t>
            </a:r>
            <a:r>
              <a:rPr lang="en-US" dirty="0" err="1" smtClean="0"/>
              <a:t>reconnue</a:t>
            </a:r>
            <a:r>
              <a:rPr lang="en-US" dirty="0" smtClean="0"/>
              <a:t> en </a:t>
            </a:r>
            <a:r>
              <a:rPr lang="en-US" dirty="0" err="1" smtClean="0"/>
              <a:t>ingénierie</a:t>
            </a:r>
            <a:r>
              <a:rPr lang="en-US" dirty="0" smtClean="0"/>
              <a:t> </a:t>
            </a:r>
            <a:r>
              <a:rPr lang="en-US" dirty="0" err="1" smtClean="0"/>
              <a:t>informatique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laboratoires</a:t>
            </a:r>
            <a:endParaRPr lang="en-US" dirty="0" smtClean="0"/>
          </a:p>
          <a:p>
            <a:pPr lvl="1"/>
            <a:r>
              <a:rPr lang="en-US" dirty="0" err="1" smtClean="0"/>
              <a:t>Taille</a:t>
            </a:r>
            <a:r>
              <a:rPr lang="en-US" dirty="0" smtClean="0"/>
              <a:t> </a:t>
            </a:r>
            <a:r>
              <a:rPr lang="en-US" dirty="0" err="1" smtClean="0"/>
              <a:t>souvent</a:t>
            </a:r>
            <a:r>
              <a:rPr lang="en-US" dirty="0" smtClean="0"/>
              <a:t> </a:t>
            </a:r>
            <a:r>
              <a:rPr lang="en-US" dirty="0" err="1" smtClean="0"/>
              <a:t>significative</a:t>
            </a:r>
            <a:r>
              <a:rPr lang="en-US" dirty="0" smtClean="0"/>
              <a:t> des services </a:t>
            </a:r>
            <a:r>
              <a:rPr lang="en-US" dirty="0" err="1" smtClean="0"/>
              <a:t>informatiques</a:t>
            </a:r>
            <a:endParaRPr lang="en-US" dirty="0" smtClean="0"/>
          </a:p>
          <a:p>
            <a:pPr lvl="1"/>
            <a:r>
              <a:rPr lang="en-US" dirty="0" err="1" smtClean="0"/>
              <a:t>Partage</a:t>
            </a:r>
            <a:r>
              <a:rPr lang="en-US" dirty="0" smtClean="0"/>
              <a:t> </a:t>
            </a:r>
            <a:r>
              <a:rPr lang="en-US" dirty="0" err="1" smtClean="0"/>
              <a:t>d’outils</a:t>
            </a:r>
            <a:r>
              <a:rPr lang="en-US" dirty="0" smtClean="0"/>
              <a:t> et </a:t>
            </a:r>
            <a:r>
              <a:rPr lang="en-US" dirty="0" err="1" smtClean="0"/>
              <a:t>d’expertise</a:t>
            </a:r>
            <a:r>
              <a:rPr lang="en-US" dirty="0" smtClean="0"/>
              <a:t> avec les </a:t>
            </a:r>
            <a:r>
              <a:rPr lang="en-US" dirty="0" err="1" smtClean="0"/>
              <a:t>autres</a:t>
            </a:r>
            <a:r>
              <a:rPr lang="en-US" dirty="0" smtClean="0"/>
              <a:t> </a:t>
            </a:r>
            <a:r>
              <a:rPr lang="en-US" dirty="0" err="1" smtClean="0"/>
              <a:t>labos</a:t>
            </a:r>
            <a:r>
              <a:rPr lang="en-US" dirty="0" smtClean="0"/>
              <a:t> IN2P3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" y="0"/>
            <a:ext cx="9156572" cy="88023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8284" y="16544"/>
            <a:ext cx="8229600" cy="872300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fr-FR" sz="3600" dirty="0" smtClean="0"/>
              <a:t>AUDACE: construire les ponts… en Auvergne</a:t>
            </a:r>
            <a:endParaRPr lang="fr-FR" sz="3600" dirty="0"/>
          </a:p>
        </p:txBody>
      </p:sp>
      <p:sp>
        <p:nvSpPr>
          <p:cNvPr id="4" name="Trapèze 3"/>
          <p:cNvSpPr/>
          <p:nvPr/>
        </p:nvSpPr>
        <p:spPr>
          <a:xfrm>
            <a:off x="2082331" y="3502109"/>
            <a:ext cx="1612900" cy="201603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smtClean="0"/>
          </a:p>
          <a:p>
            <a:pPr algn="ctr"/>
            <a:endParaRPr lang="fr-FR" sz="1600" dirty="0" smtClean="0"/>
          </a:p>
          <a:p>
            <a:pPr algn="ctr"/>
            <a:endParaRPr lang="fr-FR" sz="1600" dirty="0" smtClean="0"/>
          </a:p>
          <a:p>
            <a:pPr algn="ctr"/>
            <a:endParaRPr lang="fr-FR" sz="1600" dirty="0" smtClean="0"/>
          </a:p>
          <a:p>
            <a:pPr algn="ctr"/>
            <a:endParaRPr lang="fr-FR" sz="1600" dirty="0" smtClean="0"/>
          </a:p>
          <a:p>
            <a:pPr algn="ctr"/>
            <a:endParaRPr lang="fr-FR" sz="1600" dirty="0"/>
          </a:p>
        </p:txBody>
      </p:sp>
      <p:sp>
        <p:nvSpPr>
          <p:cNvPr id="7" name="Triangle isocèle 6"/>
          <p:cNvSpPr/>
          <p:nvPr/>
        </p:nvSpPr>
        <p:spPr>
          <a:xfrm>
            <a:off x="1815465" y="1062038"/>
            <a:ext cx="5534025" cy="161766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Horizon 2020</a:t>
            </a:r>
          </a:p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727200" y="2730500"/>
            <a:ext cx="5534025" cy="698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AUDACE </a:t>
            </a:r>
            <a:endParaRPr lang="fr-FR" sz="2800" dirty="0"/>
          </a:p>
        </p:txBody>
      </p:sp>
      <p:sp>
        <p:nvSpPr>
          <p:cNvPr id="9" name="ZoneTexte 8"/>
          <p:cNvSpPr txBox="1"/>
          <p:nvPr/>
        </p:nvSpPr>
        <p:spPr>
          <a:xfrm>
            <a:off x="2146300" y="4811404"/>
            <a:ext cx="1453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Recherche en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informatique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Trapèze 10"/>
          <p:cNvSpPr/>
          <p:nvPr/>
        </p:nvSpPr>
        <p:spPr>
          <a:xfrm>
            <a:off x="3765550" y="3502109"/>
            <a:ext cx="1612900" cy="201603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smtClean="0"/>
          </a:p>
          <a:p>
            <a:pPr algn="ctr"/>
            <a:endParaRPr lang="fr-FR" sz="1600" dirty="0" smtClean="0"/>
          </a:p>
          <a:p>
            <a:pPr algn="ctr"/>
            <a:endParaRPr lang="fr-FR" sz="1600" dirty="0" smtClean="0"/>
          </a:p>
          <a:p>
            <a:pPr algn="ctr"/>
            <a:endParaRPr lang="fr-FR" sz="1600" dirty="0" smtClean="0"/>
          </a:p>
          <a:p>
            <a:pPr algn="ctr"/>
            <a:endParaRPr lang="fr-FR" sz="1600" dirty="0" smtClean="0"/>
          </a:p>
          <a:p>
            <a:pPr algn="ctr"/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3845159" y="4257406"/>
            <a:ext cx="15055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Centre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Régional de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Ressources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Informatiques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Trapèze 11"/>
          <p:cNvSpPr/>
          <p:nvPr/>
        </p:nvSpPr>
        <p:spPr>
          <a:xfrm>
            <a:off x="5454650" y="3502109"/>
            <a:ext cx="1612900" cy="201603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smtClean="0"/>
          </a:p>
          <a:p>
            <a:pPr algn="ctr"/>
            <a:endParaRPr lang="fr-FR" sz="1600" dirty="0" smtClean="0"/>
          </a:p>
          <a:p>
            <a:pPr algn="ctr"/>
            <a:endParaRPr lang="fr-FR" sz="1600" dirty="0" smtClean="0"/>
          </a:p>
          <a:p>
            <a:pPr algn="ctr"/>
            <a:endParaRPr lang="fr-FR" sz="1600" dirty="0" smtClean="0"/>
          </a:p>
          <a:p>
            <a:pPr algn="ctr"/>
            <a:endParaRPr lang="fr-FR" sz="1600" dirty="0" smtClean="0"/>
          </a:p>
          <a:p>
            <a:pPr algn="ctr"/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498014" y="4798704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Communautés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scientifiques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" name="Opération manuelle 16"/>
          <p:cNvSpPr/>
          <p:nvPr/>
        </p:nvSpPr>
        <p:spPr>
          <a:xfrm rot="10800000">
            <a:off x="419100" y="5546635"/>
            <a:ext cx="8337550" cy="930365"/>
          </a:xfrm>
          <a:prstGeom prst="flowChartManualOperati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938928" y="5559335"/>
            <a:ext cx="5292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AUVERGRID (CPER 2007-2013) – LIFEGRID (2006-2010)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INSTRUIRE (2005-2007)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ACI GRID (2002-2005)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598" y="452694"/>
            <a:ext cx="2466975" cy="184785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52694"/>
            <a:ext cx="2466975" cy="184785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98" y="2557780"/>
            <a:ext cx="1142365" cy="87122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98" y="4575085"/>
            <a:ext cx="971550" cy="97155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98" y="3429000"/>
            <a:ext cx="1143000" cy="110871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813" y="4991645"/>
            <a:ext cx="1615440" cy="45339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9573" y="4060779"/>
            <a:ext cx="1397000" cy="5715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7973" y="2336800"/>
            <a:ext cx="1498600" cy="7874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868" y="3429000"/>
            <a:ext cx="1302385" cy="508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/>
              <a:t>Les objectifs du projet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Développer une recherche informatique originale sur le </a:t>
            </a:r>
            <a:r>
              <a:rPr lang="fr-FR" i="1" dirty="0" err="1" smtClean="0"/>
              <a:t>Big</a:t>
            </a:r>
            <a:r>
              <a:rPr lang="fr-FR" i="1" dirty="0" smtClean="0"/>
              <a:t> Data</a:t>
            </a:r>
          </a:p>
          <a:p>
            <a:pPr lvl="1"/>
            <a:r>
              <a:rPr lang="fr-FR" dirty="0" smtClean="0"/>
              <a:t>Recherche générique</a:t>
            </a:r>
          </a:p>
          <a:p>
            <a:pPr lvl="1"/>
            <a:r>
              <a:rPr lang="fr-FR" dirty="0" smtClean="0"/>
              <a:t>Recherche sur les données de grands instruments</a:t>
            </a:r>
          </a:p>
          <a:p>
            <a:pPr lvl="1"/>
            <a:r>
              <a:rPr lang="fr-FR" dirty="0" smtClean="0"/>
              <a:t>Recherche sur les données liées à la politique de site </a:t>
            </a:r>
          </a:p>
          <a:p>
            <a:r>
              <a:rPr lang="fr-FR" dirty="0" smtClean="0"/>
              <a:t>Déployer une </a:t>
            </a:r>
            <a:r>
              <a:rPr lang="fr-FR" dirty="0" err="1" smtClean="0"/>
              <a:t>e-infrastructure</a:t>
            </a:r>
            <a:r>
              <a:rPr lang="fr-FR" dirty="0" smtClean="0"/>
              <a:t> pour les données scientifiques en Auvergne</a:t>
            </a:r>
          </a:p>
          <a:p>
            <a:pPr lvl="1"/>
            <a:r>
              <a:rPr lang="fr-FR" dirty="0" smtClean="0"/>
              <a:t>Au service des communautés pour résoudre les défis scientifiques </a:t>
            </a:r>
          </a:p>
          <a:p>
            <a:pPr lvl="1"/>
            <a:r>
              <a:rPr lang="fr-FR" dirty="0" smtClean="0"/>
              <a:t>Ouverte vers le monde socio-économique</a:t>
            </a:r>
          </a:p>
          <a:p>
            <a:pPr lvl="1"/>
            <a:r>
              <a:rPr lang="fr-FR" dirty="0" smtClean="0"/>
              <a:t>Intégrée au niveau national et international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fr-FR" dirty="0" smtClean="0"/>
              <a:t>Organisation du projet</a:t>
            </a:r>
            <a:endParaRPr lang="fr-FR" dirty="0"/>
          </a:p>
        </p:txBody>
      </p:sp>
      <p:grpSp>
        <p:nvGrpSpPr>
          <p:cNvPr id="3" name="Grouper 27"/>
          <p:cNvGrpSpPr/>
          <p:nvPr/>
        </p:nvGrpSpPr>
        <p:grpSpPr>
          <a:xfrm>
            <a:off x="1" y="1239464"/>
            <a:ext cx="9143999" cy="5618536"/>
            <a:chOff x="1" y="461796"/>
            <a:chExt cx="9143999" cy="5618536"/>
          </a:xfrm>
        </p:grpSpPr>
        <p:sp>
          <p:nvSpPr>
            <p:cNvPr id="5" name="Étiquette 4"/>
            <p:cNvSpPr/>
            <p:nvPr/>
          </p:nvSpPr>
          <p:spPr>
            <a:xfrm>
              <a:off x="449021" y="4579484"/>
              <a:ext cx="8207471" cy="1500848"/>
            </a:xfrm>
            <a:prstGeom prst="plaqu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CRII – </a:t>
              </a:r>
              <a:r>
                <a:rPr lang="fr-FR" dirty="0" err="1" smtClean="0"/>
                <a:t>mésocentre</a:t>
              </a:r>
              <a:r>
                <a:rPr lang="fr-FR" dirty="0" smtClean="0"/>
                <a:t> régional</a:t>
              </a:r>
              <a:endParaRPr lang="fr-FR" dirty="0"/>
            </a:p>
          </p:txBody>
        </p:sp>
        <p:sp>
          <p:nvSpPr>
            <p:cNvPr id="6" name="Étiquette 5"/>
            <p:cNvSpPr/>
            <p:nvPr/>
          </p:nvSpPr>
          <p:spPr>
            <a:xfrm>
              <a:off x="449021" y="461796"/>
              <a:ext cx="8207471" cy="1180147"/>
            </a:xfrm>
            <a:prstGeom prst="plaqu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Recherche générique </a:t>
              </a:r>
              <a:r>
                <a:rPr lang="fr-FR" i="1" dirty="0" err="1" smtClean="0"/>
                <a:t>Big</a:t>
              </a:r>
              <a:r>
                <a:rPr lang="fr-FR" i="1" dirty="0" smtClean="0"/>
                <a:t> Data</a:t>
              </a:r>
              <a:endParaRPr lang="fr-FR" i="1" dirty="0"/>
            </a:p>
          </p:txBody>
        </p:sp>
        <p:sp>
          <p:nvSpPr>
            <p:cNvPr id="7" name="Cadre 6"/>
            <p:cNvSpPr/>
            <p:nvPr/>
          </p:nvSpPr>
          <p:spPr>
            <a:xfrm>
              <a:off x="1" y="2860574"/>
              <a:ext cx="2340000" cy="1718910"/>
            </a:xfrm>
            <a:prstGeom prst="fram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Axe I – EPICURE</a:t>
              </a:r>
            </a:p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Sciences biomédicales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8" name="Cube 7"/>
            <p:cNvSpPr/>
            <p:nvPr/>
          </p:nvSpPr>
          <p:spPr>
            <a:xfrm>
              <a:off x="158760" y="1879238"/>
              <a:ext cx="1706282" cy="1116008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Sciences de la vie et de la santé</a:t>
              </a:r>
              <a:endParaRPr lang="fr-FR" dirty="0"/>
            </a:p>
          </p:txBody>
        </p:sp>
        <p:sp>
          <p:nvSpPr>
            <p:cNvPr id="9" name="Cadre 8"/>
            <p:cNvSpPr/>
            <p:nvPr/>
          </p:nvSpPr>
          <p:spPr>
            <a:xfrm>
              <a:off x="2326895" y="2860573"/>
              <a:ext cx="2378210" cy="1718910"/>
            </a:xfrm>
            <a:prstGeom prst="fram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Axe II – SYMBIOSE</a:t>
              </a:r>
            </a:p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Sciences de l’environnement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0" name="Cube 9"/>
            <p:cNvSpPr/>
            <p:nvPr/>
          </p:nvSpPr>
          <p:spPr>
            <a:xfrm>
              <a:off x="1666189" y="1879238"/>
              <a:ext cx="1706282" cy="1116008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/>
                <a:t>Microbiome</a:t>
              </a:r>
              <a:endParaRPr lang="fr-FR" dirty="0"/>
            </a:p>
          </p:txBody>
        </p:sp>
        <p:sp>
          <p:nvSpPr>
            <p:cNvPr id="11" name="Cadre 10"/>
            <p:cNvSpPr/>
            <p:nvPr/>
          </p:nvSpPr>
          <p:spPr>
            <a:xfrm>
              <a:off x="4572000" y="2860573"/>
              <a:ext cx="2378210" cy="1718910"/>
            </a:xfrm>
            <a:prstGeom prst="fram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Axe IV – ATTRIHUM</a:t>
              </a:r>
            </a:p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Sciences sociales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2" name="Cube 11"/>
            <p:cNvSpPr/>
            <p:nvPr/>
          </p:nvSpPr>
          <p:spPr>
            <a:xfrm>
              <a:off x="3707634" y="1879238"/>
              <a:ext cx="1979009" cy="1116008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Données </a:t>
              </a:r>
              <a:r>
                <a:rPr lang="fr-FR" dirty="0" err="1" smtClean="0"/>
                <a:t>géoréférencées</a:t>
              </a:r>
              <a:endParaRPr lang="fr-FR" dirty="0"/>
            </a:p>
          </p:txBody>
        </p:sp>
        <p:sp>
          <p:nvSpPr>
            <p:cNvPr id="13" name="Cadre 12"/>
            <p:cNvSpPr/>
            <p:nvPr/>
          </p:nvSpPr>
          <p:spPr>
            <a:xfrm>
              <a:off x="6765790" y="2860573"/>
              <a:ext cx="2378210" cy="1718910"/>
            </a:xfrm>
            <a:prstGeom prst="fram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Axe III </a:t>
              </a:r>
              <a:r>
                <a:rPr lang="fr-FR" dirty="0" err="1" smtClean="0">
                  <a:solidFill>
                    <a:schemeClr val="tx1"/>
                  </a:solidFill>
                </a:rPr>
                <a:t>MMaSyF</a:t>
              </a:r>
              <a:endParaRPr lang="fr-FR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Sciences pour l’ingénieur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4" name="Cube 13"/>
            <p:cNvSpPr/>
            <p:nvPr/>
          </p:nvSpPr>
          <p:spPr>
            <a:xfrm>
              <a:off x="6950210" y="1936986"/>
              <a:ext cx="1876268" cy="1116008"/>
            </a:xfrm>
            <a:prstGeom prst="cub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Astrophysique</a:t>
              </a:r>
            </a:p>
            <a:p>
              <a:pPr algn="ctr"/>
              <a:r>
                <a:rPr lang="fr-FR" dirty="0" smtClean="0"/>
                <a:t>(LSST)</a:t>
              </a:r>
              <a:endParaRPr lang="fr-FR" dirty="0"/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48" y="5562600"/>
            <a:ext cx="1623060" cy="12192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210" y="1315664"/>
            <a:ext cx="1315720" cy="985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9700" y="211138"/>
            <a:ext cx="6629400" cy="46196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question du coût du stockage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33230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Offre Google Drive (</a:t>
            </a:r>
            <a:r>
              <a:rPr lang="fr-FR" dirty="0" err="1" smtClean="0">
                <a:sym typeface="Wingdings"/>
              </a:rPr>
              <a:t></a:t>
            </a:r>
            <a:r>
              <a:rPr lang="fr-FR" dirty="0" smtClean="0">
                <a:sym typeface="Wingdings"/>
              </a:rPr>
              <a:t> disque dur externe)</a:t>
            </a:r>
            <a:r>
              <a:rPr lang="fr-FR" dirty="0" smtClean="0"/>
              <a:t>: 1$ par </a:t>
            </a:r>
            <a:r>
              <a:rPr lang="fr-FR" dirty="0" err="1" smtClean="0"/>
              <a:t>TeraOctet</a:t>
            </a:r>
            <a:r>
              <a:rPr lang="fr-FR" dirty="0" smtClean="0"/>
              <a:t> et par mois </a:t>
            </a:r>
            <a:r>
              <a:rPr lang="fr-FR" baseline="30000" dirty="0" smtClean="0"/>
              <a:t>1</a:t>
            </a:r>
          </a:p>
          <a:p>
            <a:r>
              <a:rPr lang="fr-FR" dirty="0" smtClean="0"/>
              <a:t>Offres de stockage sur </a:t>
            </a:r>
            <a:r>
              <a:rPr lang="fr-FR" dirty="0" err="1" smtClean="0"/>
              <a:t>cloud</a:t>
            </a:r>
            <a:r>
              <a:rPr lang="fr-FR" dirty="0" smtClean="0"/>
              <a:t> commercial : ≈ 300K$/PO/an </a:t>
            </a:r>
          </a:p>
          <a:p>
            <a:pPr lvl="1"/>
            <a:r>
              <a:rPr lang="fr-FR" dirty="0" smtClean="0"/>
              <a:t>Offres Amazon S3</a:t>
            </a:r>
            <a:r>
              <a:rPr lang="fr-FR" baseline="30000" dirty="0" smtClean="0"/>
              <a:t>2 </a:t>
            </a:r>
            <a:r>
              <a:rPr lang="fr-FR" dirty="0" smtClean="0"/>
              <a:t>et Google</a:t>
            </a:r>
            <a:r>
              <a:rPr lang="fr-FR" baseline="30000" dirty="0" smtClean="0"/>
              <a:t>3 </a:t>
            </a:r>
            <a:r>
              <a:rPr lang="fr-FR" dirty="0" smtClean="0"/>
              <a:t>à peu près équivalentes: ≈ 30$ par </a:t>
            </a:r>
            <a:r>
              <a:rPr lang="fr-FR" dirty="0" err="1" smtClean="0"/>
              <a:t>TeraOctet</a:t>
            </a:r>
            <a:r>
              <a:rPr lang="fr-FR" dirty="0" smtClean="0"/>
              <a:t> et par mois</a:t>
            </a:r>
          </a:p>
          <a:p>
            <a:pPr lvl="1"/>
            <a:r>
              <a:rPr lang="fr-FR" dirty="0" smtClean="0"/>
              <a:t>En plus: facturation des requêtes et des transferts de données</a:t>
            </a:r>
          </a:p>
          <a:p>
            <a:pPr lvl="2"/>
            <a:r>
              <a:rPr lang="fr-FR" dirty="0" smtClean="0"/>
              <a:t>Amazon S3: 0,1 $ par </a:t>
            </a:r>
            <a:r>
              <a:rPr lang="fr-FR" dirty="0" err="1" smtClean="0"/>
              <a:t>GOctet</a:t>
            </a:r>
            <a:r>
              <a:rPr lang="fr-FR" dirty="0" smtClean="0"/>
              <a:t> de donnée transférée de S3 vers internet (100K$/PO)</a:t>
            </a:r>
          </a:p>
          <a:p>
            <a:pPr lvl="2"/>
            <a:r>
              <a:rPr lang="fr-FR" dirty="0" smtClean="0"/>
              <a:t>Google: ≈ 0,2 $ par </a:t>
            </a:r>
            <a:r>
              <a:rPr lang="fr-FR" dirty="0" err="1" smtClean="0"/>
              <a:t>GOctet</a:t>
            </a:r>
            <a:r>
              <a:rPr lang="fr-FR" dirty="0" smtClean="0"/>
              <a:t> de donnée transférée de S3 vers internet (200K$/PO)</a:t>
            </a:r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3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5533431"/>
            <a:ext cx="5820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1</a:t>
            </a:r>
            <a:r>
              <a:rPr lang="fr-FR" dirty="0" smtClean="0"/>
              <a:t>: valable à partir de 300 </a:t>
            </a:r>
            <a:r>
              <a:rPr lang="fr-FR" dirty="0" err="1" smtClean="0"/>
              <a:t>Toctets</a:t>
            </a:r>
            <a:endParaRPr lang="fr-FR" dirty="0" smtClean="0"/>
          </a:p>
          <a:p>
            <a:r>
              <a:rPr lang="fr-FR" baseline="30000" dirty="0" smtClean="0"/>
              <a:t>2</a:t>
            </a:r>
            <a:r>
              <a:rPr lang="fr-FR" dirty="0" smtClean="0"/>
              <a:t>: http://aws.amazon.com/fr/s3/pricing/</a:t>
            </a:r>
          </a:p>
          <a:p>
            <a:r>
              <a:rPr lang="fr-FR" baseline="30000" dirty="0" smtClean="0"/>
              <a:t>3</a:t>
            </a:r>
            <a:r>
              <a:rPr lang="fr-FR" dirty="0" smtClean="0"/>
              <a:t>: </a:t>
            </a:r>
            <a:r>
              <a:rPr lang="fr-FR" u="sng" dirty="0" err="1" smtClean="0"/>
              <a:t>https://cloud.google.com/products/cloud-storage/#pricing</a:t>
            </a:r>
            <a:endParaRPr lang="fr-F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0000" y="274638"/>
            <a:ext cx="6870700" cy="703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1166018"/>
            <a:ext cx="8686800" cy="5247482"/>
          </a:xfrm>
        </p:spPr>
        <p:txBody>
          <a:bodyPr>
            <a:noAutofit/>
          </a:bodyPr>
          <a:lstStyle/>
          <a:p>
            <a:r>
              <a:rPr lang="en-US" sz="2400" dirty="0" smtClean="0"/>
              <a:t>Les </a:t>
            </a:r>
            <a:r>
              <a:rPr lang="en-US" sz="2400" dirty="0" err="1" smtClean="0"/>
              <a:t>labos</a:t>
            </a:r>
            <a:r>
              <a:rPr lang="en-US" sz="2400" dirty="0" smtClean="0"/>
              <a:t> de l’IN2P3 ne </a:t>
            </a:r>
            <a:r>
              <a:rPr lang="en-US" sz="2400" dirty="0" err="1" smtClean="0"/>
              <a:t>sont</a:t>
            </a:r>
            <a:r>
              <a:rPr lang="en-US" sz="2400" dirty="0" smtClean="0"/>
              <a:t> plus </a:t>
            </a:r>
            <a:r>
              <a:rPr lang="en-US" sz="2400" dirty="0" err="1" smtClean="0"/>
              <a:t>seuls</a:t>
            </a:r>
            <a:r>
              <a:rPr lang="en-US" sz="2400" dirty="0" smtClean="0"/>
              <a:t> </a:t>
            </a:r>
            <a:r>
              <a:rPr lang="en-US" sz="2400" dirty="0" err="1" smtClean="0"/>
              <a:t>à</a:t>
            </a:r>
            <a:r>
              <a:rPr lang="en-US" sz="2400" dirty="0" smtClean="0"/>
              <a:t> </a:t>
            </a:r>
            <a:r>
              <a:rPr lang="en-US" sz="2400" dirty="0" err="1" smtClean="0"/>
              <a:t>traiter</a:t>
            </a:r>
            <a:r>
              <a:rPr lang="en-US" sz="2400" dirty="0" smtClean="0"/>
              <a:t> des </a:t>
            </a:r>
            <a:r>
              <a:rPr lang="en-US" sz="2400" dirty="0" err="1" smtClean="0"/>
              <a:t>très</a:t>
            </a:r>
            <a:r>
              <a:rPr lang="en-US" sz="2400" dirty="0" smtClean="0"/>
              <a:t> </a:t>
            </a:r>
            <a:r>
              <a:rPr lang="en-US" sz="2400" dirty="0" err="1" smtClean="0"/>
              <a:t>grands</a:t>
            </a:r>
            <a:r>
              <a:rPr lang="en-US" sz="2400" dirty="0" smtClean="0"/>
              <a:t> volumes de </a:t>
            </a:r>
            <a:r>
              <a:rPr lang="en-US" sz="2400" dirty="0" err="1" smtClean="0"/>
              <a:t>données</a:t>
            </a:r>
            <a:r>
              <a:rPr lang="en-US" sz="2400" dirty="0" smtClean="0"/>
              <a:t> </a:t>
            </a:r>
            <a:r>
              <a:rPr lang="en-US" sz="2400" dirty="0" err="1" smtClean="0"/>
              <a:t>scientifiques</a:t>
            </a:r>
            <a:endParaRPr lang="en-US" sz="2400" dirty="0" smtClean="0"/>
          </a:p>
          <a:p>
            <a:r>
              <a:rPr lang="en-US" sz="2400" dirty="0" err="1" smtClean="0"/>
              <a:t>Mais</a:t>
            </a:r>
            <a:r>
              <a:rPr lang="en-US" sz="2400" dirty="0" smtClean="0"/>
              <a:t> nous </a:t>
            </a:r>
            <a:r>
              <a:rPr lang="en-US" sz="2400" dirty="0" err="1" smtClean="0"/>
              <a:t>avons</a:t>
            </a:r>
            <a:r>
              <a:rPr lang="en-US" sz="2400" dirty="0" smtClean="0"/>
              <a:t> des </a:t>
            </a:r>
            <a:r>
              <a:rPr lang="en-US" sz="2400" dirty="0" err="1" smtClean="0"/>
              <a:t>atouts</a:t>
            </a:r>
            <a:r>
              <a:rPr lang="en-US" sz="2400" dirty="0" smtClean="0"/>
              <a:t> </a:t>
            </a:r>
            <a:r>
              <a:rPr lang="en-US" sz="2400" dirty="0" err="1" smtClean="0"/>
              <a:t>uniques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le monde </a:t>
            </a:r>
            <a:r>
              <a:rPr lang="en-US" sz="2400" dirty="0" err="1" smtClean="0"/>
              <a:t>académique</a:t>
            </a:r>
            <a:endParaRPr lang="en-US" sz="2400" dirty="0" smtClean="0"/>
          </a:p>
          <a:p>
            <a:pPr lvl="1"/>
            <a:r>
              <a:rPr lang="en-US" sz="2400" dirty="0" smtClean="0"/>
              <a:t>Expertise et </a:t>
            </a:r>
            <a:r>
              <a:rPr lang="en-US" sz="2400" dirty="0" err="1" smtClean="0"/>
              <a:t>ressources</a:t>
            </a:r>
            <a:r>
              <a:rPr lang="en-US" sz="2400" dirty="0" smtClean="0"/>
              <a:t> </a:t>
            </a:r>
            <a:r>
              <a:rPr lang="en-US" sz="2400" dirty="0" err="1" smtClean="0"/>
              <a:t>humaines</a:t>
            </a:r>
            <a:endParaRPr lang="en-US" sz="2400" dirty="0" smtClean="0"/>
          </a:p>
          <a:p>
            <a:pPr lvl="1"/>
            <a:r>
              <a:rPr lang="en-US" sz="2400" dirty="0" smtClean="0"/>
              <a:t>Nouveaux challenges (LSST)</a:t>
            </a:r>
          </a:p>
          <a:p>
            <a:pPr lvl="1"/>
            <a:r>
              <a:rPr lang="en-US" sz="2400" dirty="0" err="1" smtClean="0"/>
              <a:t>Légitimité/crédibilité</a:t>
            </a:r>
            <a:endParaRPr lang="en-US" sz="2400" dirty="0" smtClean="0"/>
          </a:p>
          <a:p>
            <a:r>
              <a:rPr lang="en-US" sz="2400" dirty="0" smtClean="0"/>
              <a:t>Les </a:t>
            </a:r>
            <a:r>
              <a:rPr lang="en-US" sz="2400" dirty="0" err="1" smtClean="0"/>
              <a:t>labos</a:t>
            </a:r>
            <a:r>
              <a:rPr lang="en-US" sz="2400" dirty="0" smtClean="0"/>
              <a:t> de l’IN2P3 </a:t>
            </a:r>
            <a:r>
              <a:rPr lang="en-US" sz="2400" dirty="0" err="1" smtClean="0"/>
              <a:t>peuvent/doivent</a:t>
            </a:r>
            <a:r>
              <a:rPr lang="en-US" sz="2400" dirty="0" smtClean="0"/>
              <a:t> </a:t>
            </a:r>
            <a:r>
              <a:rPr lang="en-US" sz="2400" dirty="0" err="1" smtClean="0"/>
              <a:t>jouer</a:t>
            </a:r>
            <a:r>
              <a:rPr lang="en-US" sz="2400" dirty="0" smtClean="0"/>
              <a:t> un </a:t>
            </a:r>
            <a:r>
              <a:rPr lang="en-US" sz="2400" dirty="0" err="1" smtClean="0"/>
              <a:t>rôle</a:t>
            </a:r>
            <a:r>
              <a:rPr lang="en-US" sz="2400" dirty="0" smtClean="0"/>
              <a:t> </a:t>
            </a:r>
            <a:r>
              <a:rPr lang="en-US" sz="2400" dirty="0" err="1" smtClean="0"/>
              <a:t>moteur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la </a:t>
            </a:r>
            <a:r>
              <a:rPr lang="en-US" sz="2400" dirty="0" err="1" smtClean="0"/>
              <a:t>mise</a:t>
            </a:r>
            <a:r>
              <a:rPr lang="en-US" sz="2400" dirty="0" smtClean="0"/>
              <a:t> en place, </a:t>
            </a:r>
            <a:r>
              <a:rPr lang="en-US" sz="2400" dirty="0" err="1" smtClean="0"/>
              <a:t>l’animation</a:t>
            </a:r>
            <a:r>
              <a:rPr lang="en-US" sz="2400" dirty="0" smtClean="0"/>
              <a:t> et la </a:t>
            </a:r>
            <a:r>
              <a:rPr lang="en-US" sz="2400" dirty="0" err="1" smtClean="0"/>
              <a:t>structuration</a:t>
            </a:r>
            <a:r>
              <a:rPr lang="en-US" sz="2400" dirty="0" smtClean="0"/>
              <a:t> des infrastructures </a:t>
            </a:r>
            <a:r>
              <a:rPr lang="en-US" sz="2400" dirty="0" err="1" smtClean="0"/>
              <a:t>nationales/régionales</a:t>
            </a:r>
            <a:r>
              <a:rPr lang="en-US" sz="2400" dirty="0" smtClean="0"/>
              <a:t> pour les </a:t>
            </a:r>
            <a:r>
              <a:rPr lang="en-US" sz="2400" dirty="0" err="1" smtClean="0"/>
              <a:t>données</a:t>
            </a:r>
            <a:r>
              <a:rPr lang="en-US" sz="2400" dirty="0" smtClean="0"/>
              <a:t> </a:t>
            </a:r>
            <a:r>
              <a:rPr lang="en-US" sz="2400" dirty="0" err="1" smtClean="0"/>
              <a:t>scientifiques</a:t>
            </a:r>
            <a:endParaRPr lang="en-US" sz="2400" dirty="0" smtClean="0"/>
          </a:p>
          <a:p>
            <a:pPr marL="342900" lvl="1" indent="-342900">
              <a:buFont typeface="Arial"/>
              <a:buChar char="•"/>
            </a:pPr>
            <a:r>
              <a:rPr lang="en-US" sz="2400" dirty="0" err="1" smtClean="0"/>
              <a:t>L’implication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RDA </a:t>
            </a:r>
            <a:r>
              <a:rPr lang="en-US" sz="2400" dirty="0" err="1" smtClean="0"/>
              <a:t>est</a:t>
            </a:r>
            <a:r>
              <a:rPr lang="en-US" sz="2400" dirty="0" smtClean="0"/>
              <a:t> un point de </a:t>
            </a:r>
            <a:r>
              <a:rPr lang="en-US" sz="2400" dirty="0" err="1" smtClean="0"/>
              <a:t>départ</a:t>
            </a:r>
            <a:r>
              <a:rPr lang="en-US" sz="2400" dirty="0" smtClean="0"/>
              <a:t> </a:t>
            </a:r>
            <a:r>
              <a:rPr lang="en-US" sz="2400" dirty="0" err="1" smtClean="0"/>
              <a:t>naturel</a:t>
            </a:r>
            <a:endParaRPr lang="en-US" sz="2400" dirty="0" smtClean="0"/>
          </a:p>
          <a:p>
            <a:pPr marL="342900" lvl="1" indent="-342900">
              <a:buFont typeface="Arial"/>
              <a:buChar char="•"/>
            </a:pPr>
            <a:r>
              <a:rPr lang="en-US" sz="2400" dirty="0" err="1" smtClean="0"/>
              <a:t>Rôle</a:t>
            </a:r>
            <a:r>
              <a:rPr lang="en-US" sz="2400" dirty="0" smtClean="0"/>
              <a:t> </a:t>
            </a:r>
            <a:r>
              <a:rPr lang="en-US" sz="2400" dirty="0" err="1" smtClean="0"/>
              <a:t>politique</a:t>
            </a:r>
            <a:r>
              <a:rPr lang="en-US" sz="2400" dirty="0" smtClean="0"/>
              <a:t> et </a:t>
            </a:r>
            <a:r>
              <a:rPr lang="en-US" sz="2400" dirty="0" err="1" smtClean="0"/>
              <a:t>scientifique</a:t>
            </a:r>
            <a:r>
              <a:rPr lang="en-US" sz="2400" dirty="0" smtClean="0"/>
              <a:t> de </a:t>
            </a:r>
            <a:r>
              <a:rPr lang="en-US" sz="2400" dirty="0" err="1" smtClean="0"/>
              <a:t>l’institut</a:t>
            </a:r>
            <a:r>
              <a:rPr lang="en-US" sz="2400" dirty="0" smtClean="0"/>
              <a:t> </a:t>
            </a:r>
            <a:r>
              <a:rPr lang="en-US" sz="2400" smtClean="0"/>
              <a:t>et des </a:t>
            </a:r>
            <a:r>
              <a:rPr lang="en-US" sz="2400" dirty="0" err="1" smtClean="0"/>
              <a:t>chercheurs</a:t>
            </a:r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9700" y="198438"/>
            <a:ext cx="6591300" cy="588962"/>
          </a:xfrm>
        </p:spPr>
        <p:txBody>
          <a:bodyPr>
            <a:noAutofit/>
          </a:bodyPr>
          <a:lstStyle/>
          <a:p>
            <a:r>
              <a:rPr lang="fr-FR" sz="3200" dirty="0" smtClean="0"/>
              <a:t>Quelles données</a:t>
            </a:r>
            <a:r>
              <a:rPr lang="fr-FR" sz="3200" dirty="0" smtClean="0"/>
              <a:t> produites aujourd’hui  </a:t>
            </a:r>
            <a:r>
              <a:rPr lang="fr-FR" sz="3200" dirty="0" smtClean="0"/>
              <a:t>seront encore utilisées dans 900 ans?</a:t>
            </a:r>
            <a:endParaRPr lang="fr-FR" sz="3200" dirty="0"/>
          </a:p>
        </p:txBody>
      </p:sp>
      <p:pic>
        <p:nvPicPr>
          <p:cNvPr id="4" name="Espace réservé du contenu 3" descr="domesday book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199" r="-11199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3500" y="274638"/>
            <a:ext cx="7353300" cy="677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Table des </a:t>
            </a:r>
            <a:r>
              <a:rPr lang="en-US" dirty="0" err="1" smtClean="0"/>
              <a:t>matières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réflexions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 Big Data</a:t>
            </a:r>
          </a:p>
          <a:p>
            <a:r>
              <a:rPr lang="en-US" dirty="0" err="1" smtClean="0"/>
              <a:t>Présentation</a:t>
            </a:r>
            <a:r>
              <a:rPr lang="en-US" dirty="0" smtClean="0"/>
              <a:t> de la Research Data Alliance</a:t>
            </a:r>
          </a:p>
          <a:p>
            <a:r>
              <a:rPr lang="en-US" dirty="0" err="1" smtClean="0"/>
              <a:t>Quel</a:t>
            </a:r>
            <a:r>
              <a:rPr lang="en-US" dirty="0" smtClean="0"/>
              <a:t> </a:t>
            </a:r>
            <a:r>
              <a:rPr lang="en-US" dirty="0" err="1" smtClean="0"/>
              <a:t>rôle</a:t>
            </a:r>
            <a:r>
              <a:rPr lang="en-US" dirty="0" smtClean="0"/>
              <a:t> pour l’IN2P3 et </a:t>
            </a:r>
            <a:r>
              <a:rPr lang="en-US" dirty="0" err="1" smtClean="0"/>
              <a:t>ses</a:t>
            </a:r>
            <a:r>
              <a:rPr lang="en-US" dirty="0" smtClean="0"/>
              <a:t> </a:t>
            </a:r>
            <a:r>
              <a:rPr lang="en-US" dirty="0" err="1" smtClean="0"/>
              <a:t>laboratoires</a:t>
            </a:r>
            <a:r>
              <a:rPr lang="en-US" dirty="0" smtClean="0"/>
              <a:t> ?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7300" y="274638"/>
            <a:ext cx="6845300" cy="6397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Transparents</a:t>
            </a:r>
            <a:r>
              <a:rPr lang="en-US" dirty="0" smtClean="0"/>
              <a:t> de </a:t>
            </a:r>
            <a:r>
              <a:rPr lang="en-US" dirty="0" err="1" smtClean="0"/>
              <a:t>secours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2127250" y="1955800"/>
          <a:ext cx="4889500" cy="3670300"/>
        </p:xfrm>
        <a:graphic>
          <a:graphicData uri="http://schemas.openxmlformats.org/presentationml/2006/ole">
            <p:oleObj spid="_x0000_s109570" name="プレゼンテーション" r:id="rId3" imgW="4572000" imgH="34290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2216150" y="2082800"/>
          <a:ext cx="4711700" cy="3530600"/>
        </p:xfrm>
        <a:graphic>
          <a:graphicData uri="http://schemas.openxmlformats.org/presentationml/2006/ole">
            <p:oleObj spid="_x0000_s110594" name="プレゼンテーション" r:id="rId3" imgW="4572000" imgH="34290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1618" name="Object 2"/>
          <p:cNvGraphicFramePr>
            <a:graphicFrameLocks noChangeAspect="1"/>
          </p:cNvGraphicFramePr>
          <p:nvPr/>
        </p:nvGraphicFramePr>
        <p:xfrm>
          <a:off x="2292350" y="2209800"/>
          <a:ext cx="4559300" cy="3416300"/>
        </p:xfrm>
        <a:graphic>
          <a:graphicData uri="http://schemas.openxmlformats.org/presentationml/2006/ole">
            <p:oleObj spid="_x0000_s111618" name="プレゼンテーション" r:id="rId3" imgW="4559300" imgH="34163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2700" y="274638"/>
            <a:ext cx="6692900" cy="563562"/>
          </a:xfrm>
        </p:spPr>
        <p:txBody>
          <a:bodyPr>
            <a:noAutofit/>
          </a:bodyPr>
          <a:lstStyle/>
          <a:p>
            <a:r>
              <a:rPr lang="en-US" sz="4000" dirty="0" err="1" smtClean="0"/>
              <a:t>Domesday</a:t>
            </a:r>
            <a:r>
              <a:rPr lang="en-US" sz="4000" dirty="0" smtClean="0"/>
              <a:t> Book (1087)</a:t>
            </a:r>
            <a:endParaRPr lang="en-US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171951"/>
            <a:ext cx="8496300" cy="1222453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Inventaire</a:t>
            </a:r>
            <a:r>
              <a:rPr lang="en-US" dirty="0" smtClean="0"/>
              <a:t> des </a:t>
            </a:r>
            <a:r>
              <a:rPr lang="en-US" dirty="0" err="1" smtClean="0"/>
              <a:t>biens</a:t>
            </a:r>
            <a:r>
              <a:rPr lang="en-US" dirty="0" smtClean="0"/>
              <a:t> par Guillaume le </a:t>
            </a:r>
            <a:r>
              <a:rPr lang="en-US" dirty="0" err="1" smtClean="0"/>
              <a:t>Conquérant</a:t>
            </a:r>
            <a:endParaRPr lang="en-US" dirty="0" smtClean="0"/>
          </a:p>
          <a:p>
            <a:r>
              <a:rPr lang="en-US" dirty="0" err="1" smtClean="0"/>
              <a:t>Autorité</a:t>
            </a:r>
            <a:r>
              <a:rPr lang="en-US" dirty="0" smtClean="0"/>
              <a:t> </a:t>
            </a:r>
            <a:r>
              <a:rPr lang="en-US" dirty="0" err="1" smtClean="0"/>
              <a:t>absolue</a:t>
            </a:r>
            <a:r>
              <a:rPr lang="en-US" dirty="0" smtClean="0"/>
              <a:t> pour </a:t>
            </a:r>
            <a:r>
              <a:rPr lang="en-US" dirty="0" err="1" smtClean="0"/>
              <a:t>définir</a:t>
            </a:r>
            <a:r>
              <a:rPr lang="en-US" dirty="0" smtClean="0"/>
              <a:t> les </a:t>
            </a:r>
            <a:r>
              <a:rPr lang="en-US" dirty="0" err="1" smtClean="0"/>
              <a:t>droits</a:t>
            </a:r>
            <a:r>
              <a:rPr lang="en-US" dirty="0" smtClean="0"/>
              <a:t> de </a:t>
            </a:r>
            <a:r>
              <a:rPr lang="en-US" dirty="0" err="1" smtClean="0"/>
              <a:t>propriété</a:t>
            </a:r>
            <a:r>
              <a:rPr lang="en-US" dirty="0" smtClean="0"/>
              <a:t> en </a:t>
            </a:r>
            <a:r>
              <a:rPr lang="en-US" dirty="0" err="1" smtClean="0"/>
              <a:t>Angleterre</a:t>
            </a: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 smtClean="0"/>
              <a:t> le </a:t>
            </a:r>
            <a:r>
              <a:rPr lang="en-US" dirty="0" err="1" smtClean="0"/>
              <a:t>Moyen</a:t>
            </a:r>
            <a:r>
              <a:rPr lang="en-US" dirty="0" smtClean="0"/>
              <a:t>-Age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3052514" y="6488668"/>
            <a:ext cx="5646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Crédit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Geneviève</a:t>
            </a:r>
            <a:r>
              <a:rPr lang="en-US" dirty="0" smtClean="0">
                <a:solidFill>
                  <a:schemeClr val="bg1"/>
                </a:solidFill>
              </a:rPr>
              <a:t> Bell, keynote talk </a:t>
            </a:r>
            <a:r>
              <a:rPr lang="en-US" dirty="0" err="1" smtClean="0">
                <a:solidFill>
                  <a:schemeClr val="bg1"/>
                </a:solidFill>
              </a:rPr>
              <a:t>SuperComputing</a:t>
            </a:r>
            <a:r>
              <a:rPr lang="en-US" dirty="0" smtClean="0">
                <a:solidFill>
                  <a:schemeClr val="bg1"/>
                </a:solidFill>
              </a:rPr>
              <a:t> 2013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Image 6" descr="fig01-Domesday-Boo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314450"/>
            <a:ext cx="5969000" cy="2857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0200" y="5394404"/>
            <a:ext cx="8496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smtClean="0"/>
              <a:t>« ayant parlé longuement avec ses conseillers, [Guillaume] envoya des hommes par toute l’Angleterre […] afin de découvrir […] ce que – ou bien combien – chaque propriétaire foncier possédait en terre et en bétail, et combien il valait » </a:t>
            </a:r>
            <a:endParaRPr lang="en-US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6200" y="274638"/>
            <a:ext cx="6591300" cy="550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enjeux</a:t>
            </a:r>
            <a:r>
              <a:rPr lang="en-US" dirty="0" smtClean="0"/>
              <a:t> du big data…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7800" y="3111500"/>
            <a:ext cx="5181600" cy="3746500"/>
          </a:xfrm>
        </p:spPr>
        <p:txBody>
          <a:bodyPr>
            <a:normAutofit fontScale="47500" lnSpcReduction="20000"/>
          </a:bodyPr>
          <a:lstStyle/>
          <a:p>
            <a:r>
              <a:rPr lang="fr-FR" dirty="0" smtClean="0"/>
              <a:t>Collecte des données</a:t>
            </a:r>
          </a:p>
          <a:p>
            <a:pPr lvl="1"/>
            <a:r>
              <a:rPr lang="fr-FR" dirty="0" smtClean="0"/>
              <a:t>Chaque comté visité par un groupe d’officiers royaux (1085-1086)</a:t>
            </a:r>
          </a:p>
          <a:p>
            <a:r>
              <a:rPr lang="fr-FR" dirty="0" smtClean="0"/>
              <a:t>Véracité des données</a:t>
            </a:r>
          </a:p>
          <a:p>
            <a:pPr lvl="1"/>
            <a:r>
              <a:rPr lang="fr-FR" dirty="0" smtClean="0"/>
              <a:t>Résultat garanti par 12 administrateurs assermentés (6 anglais – 6 normands)</a:t>
            </a:r>
          </a:p>
          <a:p>
            <a:r>
              <a:rPr lang="fr-FR" dirty="0" smtClean="0"/>
              <a:t>Analyse des données</a:t>
            </a:r>
          </a:p>
          <a:p>
            <a:pPr lvl="1"/>
            <a:r>
              <a:rPr lang="fr-FR" dirty="0" smtClean="0"/>
              <a:t>Compilation du résultat des </a:t>
            </a:r>
            <a:r>
              <a:rPr lang="fr-FR" dirty="0" err="1" smtClean="0"/>
              <a:t>enquètes</a:t>
            </a:r>
            <a:r>
              <a:rPr lang="fr-FR" dirty="0" smtClean="0"/>
              <a:t> menées</a:t>
            </a:r>
          </a:p>
          <a:p>
            <a:r>
              <a:rPr lang="fr-FR" dirty="0" smtClean="0"/>
              <a:t>Présentation des données</a:t>
            </a:r>
          </a:p>
          <a:p>
            <a:pPr lvl="1"/>
            <a:r>
              <a:rPr lang="fr-FR" dirty="0" smtClean="0"/>
              <a:t>Inventaire des ressources selon les fiefs</a:t>
            </a:r>
          </a:p>
          <a:p>
            <a:pPr lvl="1"/>
            <a:r>
              <a:rPr lang="fr-FR" dirty="0" smtClean="0"/>
              <a:t>Inventaire par catégorie de propriétaires (roi, clergé, laïcs, femmes, serviteurs du roi,…)</a:t>
            </a:r>
          </a:p>
          <a:p>
            <a:r>
              <a:rPr lang="fr-FR" dirty="0" smtClean="0"/>
              <a:t>Préservation des données</a:t>
            </a:r>
          </a:p>
          <a:p>
            <a:pPr lvl="1"/>
            <a:r>
              <a:rPr lang="fr-FR" dirty="0" smtClean="0"/>
              <a:t>Conservé avec le trésor de la couronne depuis le Moyen-Age</a:t>
            </a:r>
          </a:p>
          <a:p>
            <a:pPr lvl="1"/>
            <a:r>
              <a:rPr lang="fr-FR" dirty="0" smtClean="0"/>
              <a:t>1986: numérisation</a:t>
            </a:r>
          </a:p>
          <a:p>
            <a:pPr lvl="1"/>
            <a:r>
              <a:rPr lang="fr-FR" dirty="0" smtClean="0"/>
              <a:t>2002: problème d’accès à la version numérisée (format illisible)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 descr="http://upload.wikimedia.org/wikipedia/commons/thumb/5/51/Domesday-book-1804x972.jpg/450px-Domesday-book-1804x972.jp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9900" y="1054100"/>
            <a:ext cx="3810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http://upload.wikimedia.org/wikipedia/commons/thumb/7/72/Domesday_Book_-_Warwickshire.png/375px-Domesday_Book_-_Warwickshire.png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2082800"/>
            <a:ext cx="3175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6837114" y="6488668"/>
            <a:ext cx="180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Crédit</a:t>
            </a:r>
            <a:r>
              <a:rPr lang="en-US" dirty="0" smtClean="0">
                <a:solidFill>
                  <a:schemeClr val="bg1"/>
                </a:solidFill>
              </a:rPr>
              <a:t>: Wikipedia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4176" y="203200"/>
            <a:ext cx="6429524" cy="849536"/>
          </a:xfrm>
        </p:spPr>
        <p:txBody>
          <a:bodyPr>
            <a:normAutofit/>
          </a:bodyPr>
          <a:lstStyle/>
          <a:p>
            <a:r>
              <a:rPr lang="en-US" dirty="0" smtClean="0"/>
              <a:t>Le Big Data </a:t>
            </a:r>
            <a:r>
              <a:rPr lang="en-US" dirty="0" err="1" smtClean="0"/>
              <a:t>aujourd’hui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44896" y="1154460"/>
            <a:ext cx="6191696" cy="5184576"/>
          </a:xfrm>
        </p:spPr>
        <p:txBody>
          <a:bodyPr>
            <a:noAutofit/>
          </a:bodyPr>
          <a:lstStyle/>
          <a:p>
            <a:r>
              <a:rPr lang="en-US" sz="2400" b="0" dirty="0" smtClean="0"/>
              <a:t>Pas </a:t>
            </a:r>
            <a:r>
              <a:rPr lang="en-US" sz="2400" b="0" dirty="0" err="1" smtClean="0"/>
              <a:t>seulement</a:t>
            </a:r>
            <a:r>
              <a:rPr lang="en-US" sz="2400" b="0" dirty="0" smtClean="0"/>
              <a:t> un nouveau concept </a:t>
            </a:r>
            <a:r>
              <a:rPr lang="en-US" sz="2400" b="0" dirty="0" err="1" smtClean="0"/>
              <a:t>à</a:t>
            </a:r>
            <a:r>
              <a:rPr lang="en-US" sz="2400" b="0" dirty="0" smtClean="0"/>
              <a:t> la mode pour </a:t>
            </a:r>
            <a:r>
              <a:rPr lang="en-US" sz="2400" b="0" dirty="0" err="1" smtClean="0"/>
              <a:t>vendre</a:t>
            </a:r>
            <a:r>
              <a:rPr lang="en-US" sz="2400" b="0" dirty="0" smtClean="0"/>
              <a:t> du hardware … </a:t>
            </a:r>
          </a:p>
          <a:p>
            <a:r>
              <a:rPr lang="en-US" sz="2400" b="0" dirty="0" err="1" smtClean="0"/>
              <a:t>Croissance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exponentielle</a:t>
            </a:r>
            <a:r>
              <a:rPr lang="en-US" sz="2400" b="0" dirty="0" smtClean="0"/>
              <a:t> du volume de </a:t>
            </a:r>
            <a:r>
              <a:rPr lang="en-US" sz="2400" b="0" dirty="0" err="1" smtClean="0"/>
              <a:t>données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créées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dans</a:t>
            </a:r>
            <a:r>
              <a:rPr lang="en-US" sz="2400" b="0" dirty="0" smtClean="0"/>
              <a:t> le monde</a:t>
            </a:r>
          </a:p>
          <a:p>
            <a:pPr lvl="1"/>
            <a:r>
              <a:rPr lang="fr-FR" sz="2000" b="0" dirty="0" smtClean="0">
                <a:solidFill>
                  <a:schemeClr val="tx1"/>
                </a:solidFill>
              </a:rPr>
              <a:t>2010: 1,2 </a:t>
            </a:r>
            <a:r>
              <a:rPr lang="fr-FR" sz="2000" b="0" dirty="0" err="1" smtClean="0">
                <a:solidFill>
                  <a:schemeClr val="tx1"/>
                </a:solidFill>
              </a:rPr>
              <a:t>zettaoctets</a:t>
            </a:r>
            <a:r>
              <a:rPr lang="fr-FR" sz="2000" b="0" dirty="0" smtClean="0">
                <a:solidFill>
                  <a:schemeClr val="tx1"/>
                </a:solidFill>
              </a:rPr>
              <a:t> (1 </a:t>
            </a:r>
            <a:r>
              <a:rPr lang="fr-FR" sz="2000" b="0" dirty="0" err="1" smtClean="0">
                <a:solidFill>
                  <a:schemeClr val="tx1"/>
                </a:solidFill>
              </a:rPr>
              <a:t>zettaoctet</a:t>
            </a:r>
            <a:r>
              <a:rPr lang="fr-FR" sz="2000" b="0" dirty="0" smtClean="0">
                <a:solidFill>
                  <a:schemeClr val="tx1"/>
                </a:solidFill>
              </a:rPr>
              <a:t> = 10</a:t>
            </a:r>
            <a:r>
              <a:rPr lang="fr-FR" sz="2000" b="0" baseline="30000" dirty="0" smtClean="0">
                <a:solidFill>
                  <a:schemeClr val="tx1"/>
                </a:solidFill>
              </a:rPr>
              <a:t>21</a:t>
            </a:r>
            <a:r>
              <a:rPr lang="fr-FR" sz="2000" b="0" dirty="0" smtClean="0">
                <a:solidFill>
                  <a:schemeClr val="tx1"/>
                </a:solidFill>
              </a:rPr>
              <a:t> octets)</a:t>
            </a:r>
          </a:p>
          <a:p>
            <a:pPr lvl="1"/>
            <a:r>
              <a:rPr lang="fr-FR" sz="2000" b="0" dirty="0" smtClean="0">
                <a:solidFill>
                  <a:schemeClr val="tx1"/>
                </a:solidFill>
              </a:rPr>
              <a:t>2011: 1,8 </a:t>
            </a:r>
            <a:r>
              <a:rPr lang="fr-FR" sz="2000" b="0" dirty="0" err="1" smtClean="0">
                <a:solidFill>
                  <a:schemeClr val="tx1"/>
                </a:solidFill>
              </a:rPr>
              <a:t>zettaoctets</a:t>
            </a:r>
            <a:endParaRPr lang="fr-FR" sz="2000" b="0" dirty="0" smtClean="0">
              <a:solidFill>
                <a:schemeClr val="tx1"/>
              </a:solidFill>
            </a:endParaRPr>
          </a:p>
          <a:p>
            <a:pPr lvl="1"/>
            <a:r>
              <a:rPr lang="fr-FR" sz="2000" b="0" dirty="0" smtClean="0">
                <a:solidFill>
                  <a:schemeClr val="tx1"/>
                </a:solidFill>
              </a:rPr>
              <a:t>2012: 2,8 </a:t>
            </a:r>
            <a:r>
              <a:rPr lang="fr-FR" sz="2000" b="0" dirty="0" err="1" smtClean="0">
                <a:solidFill>
                  <a:schemeClr val="tx1"/>
                </a:solidFill>
              </a:rPr>
              <a:t>zettaoctets</a:t>
            </a:r>
            <a:endParaRPr lang="fr-FR" sz="2000" b="0" dirty="0" smtClean="0">
              <a:solidFill>
                <a:schemeClr val="tx1"/>
              </a:solidFill>
            </a:endParaRPr>
          </a:p>
          <a:p>
            <a:pPr lvl="1"/>
            <a:r>
              <a:rPr lang="fr-FR" sz="2000" b="0" dirty="0" smtClean="0">
                <a:solidFill>
                  <a:schemeClr val="tx1"/>
                </a:solidFill>
              </a:rPr>
              <a:t>… 2020: 40 </a:t>
            </a:r>
            <a:r>
              <a:rPr lang="fr-FR" sz="2000" b="0" dirty="0" err="1" smtClean="0">
                <a:solidFill>
                  <a:schemeClr val="tx1"/>
                </a:solidFill>
              </a:rPr>
              <a:t>zettaoctets</a:t>
            </a:r>
            <a:endParaRPr lang="fr-FR" sz="2000" b="0" dirty="0" smtClean="0">
              <a:solidFill>
                <a:schemeClr val="tx1"/>
              </a:solidFill>
            </a:endParaRPr>
          </a:p>
          <a:p>
            <a:r>
              <a:rPr lang="fr-FR" sz="2400" b="0" dirty="0" smtClean="0"/>
              <a:t>Données générées quotidiennement par</a:t>
            </a:r>
          </a:p>
          <a:p>
            <a:pPr lvl="1"/>
            <a:r>
              <a:rPr lang="fr-FR" sz="2000" b="0" dirty="0" err="1" smtClean="0">
                <a:solidFill>
                  <a:schemeClr val="tx1"/>
                </a:solidFill>
              </a:rPr>
              <a:t>Twitter</a:t>
            </a:r>
            <a:r>
              <a:rPr lang="fr-FR" sz="2000" b="0" dirty="0" smtClean="0">
                <a:solidFill>
                  <a:schemeClr val="tx1"/>
                </a:solidFill>
              </a:rPr>
              <a:t>: 7 </a:t>
            </a:r>
            <a:r>
              <a:rPr lang="fr-FR" sz="2000" b="0" dirty="0" err="1" smtClean="0">
                <a:solidFill>
                  <a:schemeClr val="tx1"/>
                </a:solidFill>
              </a:rPr>
              <a:t>teraoctets</a:t>
            </a:r>
            <a:r>
              <a:rPr lang="fr-FR" sz="2000" b="0" dirty="0" smtClean="0">
                <a:solidFill>
                  <a:schemeClr val="tx1"/>
                </a:solidFill>
              </a:rPr>
              <a:t> (1 </a:t>
            </a:r>
            <a:r>
              <a:rPr lang="fr-FR" sz="2000" b="0" dirty="0" err="1" smtClean="0">
                <a:solidFill>
                  <a:schemeClr val="tx1"/>
                </a:solidFill>
              </a:rPr>
              <a:t>teraoctet</a:t>
            </a:r>
            <a:r>
              <a:rPr lang="fr-FR" sz="2000" b="0" dirty="0" smtClean="0">
                <a:solidFill>
                  <a:schemeClr val="tx1"/>
                </a:solidFill>
              </a:rPr>
              <a:t> = 10</a:t>
            </a:r>
            <a:r>
              <a:rPr lang="fr-FR" sz="2000" b="0" baseline="30000" dirty="0" smtClean="0">
                <a:solidFill>
                  <a:schemeClr val="tx1"/>
                </a:solidFill>
              </a:rPr>
              <a:t>12</a:t>
            </a:r>
            <a:r>
              <a:rPr lang="fr-FR" sz="2000" b="0" dirty="0" smtClean="0">
                <a:solidFill>
                  <a:schemeClr val="tx1"/>
                </a:solidFill>
              </a:rPr>
              <a:t> octets)</a:t>
            </a:r>
          </a:p>
          <a:p>
            <a:pPr lvl="1"/>
            <a:r>
              <a:rPr lang="fr-FR" sz="2000" b="0" dirty="0" err="1" smtClean="0">
                <a:solidFill>
                  <a:schemeClr val="tx1"/>
                </a:solidFill>
              </a:rPr>
              <a:t>Facebook</a:t>
            </a:r>
            <a:r>
              <a:rPr lang="fr-FR" sz="2000" b="0" dirty="0" smtClean="0">
                <a:solidFill>
                  <a:schemeClr val="tx1"/>
                </a:solidFill>
              </a:rPr>
              <a:t>: 10 </a:t>
            </a:r>
            <a:r>
              <a:rPr lang="fr-FR" sz="2000" b="0" dirty="0" err="1" smtClean="0">
                <a:solidFill>
                  <a:schemeClr val="tx1"/>
                </a:solidFill>
              </a:rPr>
              <a:t>teraoctets</a:t>
            </a:r>
            <a:endParaRPr lang="fr-FR" sz="2000" b="0" dirty="0" smtClean="0">
              <a:solidFill>
                <a:schemeClr val="tx1"/>
              </a:solidFill>
            </a:endParaRPr>
          </a:p>
          <a:p>
            <a:pPr lvl="1"/>
            <a:r>
              <a:rPr lang="fr-FR" sz="2000" b="0" dirty="0" smtClean="0">
                <a:solidFill>
                  <a:schemeClr val="tx1"/>
                </a:solidFill>
              </a:rPr>
              <a:t>Télescope LSST: 15 </a:t>
            </a:r>
            <a:r>
              <a:rPr lang="fr-FR" sz="2000" b="0" dirty="0" err="1" smtClean="0">
                <a:solidFill>
                  <a:schemeClr val="tx1"/>
                </a:solidFill>
              </a:rPr>
              <a:t>teraoctets</a:t>
            </a:r>
            <a:r>
              <a:rPr lang="fr-FR" sz="2000" b="0" dirty="0" smtClean="0">
                <a:solidFill>
                  <a:schemeClr val="tx1"/>
                </a:solidFill>
              </a:rPr>
              <a:t> (par nuit)</a:t>
            </a:r>
            <a:endParaRPr lang="en-US" sz="2000" b="0" dirty="0" smtClean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D5CD6-F534-48C8-8B8D-8F58678BBB58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7" name="Espace réservé pour une image  6" descr="Volume de données créées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-23594" r="-23594"/>
          <a:stretch>
            <a:fillRect/>
          </a:stretch>
        </p:blipFill>
        <p:spPr>
          <a:xfrm>
            <a:off x="5653316" y="4038600"/>
            <a:ext cx="3535288" cy="2088233"/>
          </a:xfrm>
        </p:spPr>
      </p:pic>
      <p:pic>
        <p:nvPicPr>
          <p:cNvPr id="8" name="Image 7" descr="pub H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143" y="1268760"/>
            <a:ext cx="2825917" cy="264061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23900" y="6069167"/>
            <a:ext cx="734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La science demeure aujourd’hui le principal producteur de données 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0556" y="274638"/>
            <a:ext cx="7346244" cy="6708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 4 V’s du Big Data</a:t>
            </a:r>
            <a:endParaRPr lang="en-US" dirty="0"/>
          </a:p>
        </p:txBody>
      </p:sp>
      <p:pic>
        <p:nvPicPr>
          <p:cNvPr id="4" name="Espace réservé du contenu 3" descr="photo IB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5914" r="-5914"/>
          <a:stretch>
            <a:fillRect/>
          </a:stretch>
        </p:blipFill>
        <p:spPr/>
      </p:pic>
      <p:sp>
        <p:nvSpPr>
          <p:cNvPr id="5" name="Rectangle avec flèche vers la droite 4"/>
          <p:cNvSpPr/>
          <p:nvPr/>
        </p:nvSpPr>
        <p:spPr>
          <a:xfrm>
            <a:off x="0" y="2102556"/>
            <a:ext cx="1806222" cy="1326444"/>
          </a:xfrm>
          <a:prstGeom prst="righ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LHC,</a:t>
            </a:r>
          </a:p>
          <a:p>
            <a:pPr algn="ctr"/>
            <a:r>
              <a:rPr lang="en-US" dirty="0" smtClean="0"/>
              <a:t>LSST,</a:t>
            </a:r>
          </a:p>
          <a:p>
            <a:pPr algn="ctr"/>
            <a:r>
              <a:rPr lang="en-US" dirty="0" smtClean="0"/>
              <a:t>…</a:t>
            </a:r>
          </a:p>
          <a:p>
            <a:pPr algn="ctr"/>
            <a:endParaRPr lang="en-US" dirty="0"/>
          </a:p>
        </p:txBody>
      </p:sp>
      <p:sp>
        <p:nvSpPr>
          <p:cNvPr id="6" name="Rectangle avec flèche vers la droite 5"/>
          <p:cNvSpPr/>
          <p:nvPr/>
        </p:nvSpPr>
        <p:spPr>
          <a:xfrm>
            <a:off x="0" y="4233333"/>
            <a:ext cx="1806222" cy="1326444"/>
          </a:xfrm>
          <a:prstGeom prst="righ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LHC,</a:t>
            </a:r>
          </a:p>
          <a:p>
            <a:pPr algn="ctr"/>
            <a:r>
              <a:rPr lang="en-US" dirty="0" smtClean="0"/>
              <a:t>…</a:t>
            </a:r>
          </a:p>
          <a:p>
            <a:pPr algn="ctr"/>
            <a:endParaRPr lang="en-US" dirty="0"/>
          </a:p>
        </p:txBody>
      </p:sp>
      <p:sp>
        <p:nvSpPr>
          <p:cNvPr id="7" name="Rectangle avec flèche vers la gauche 6"/>
          <p:cNvSpPr/>
          <p:nvPr/>
        </p:nvSpPr>
        <p:spPr>
          <a:xfrm>
            <a:off x="7168444" y="1848556"/>
            <a:ext cx="1975556" cy="1580444"/>
          </a:xfrm>
          <a:prstGeom prst="lef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Zone-Atelier “</a:t>
            </a:r>
            <a:r>
              <a:rPr lang="en-US" dirty="0" err="1" smtClean="0"/>
              <a:t>Territoires</a:t>
            </a:r>
            <a:r>
              <a:rPr lang="en-US" dirty="0" smtClean="0"/>
              <a:t> </a:t>
            </a:r>
            <a:r>
              <a:rPr lang="en-US" dirty="0" err="1" smtClean="0"/>
              <a:t>Uranifères</a:t>
            </a:r>
            <a:r>
              <a:rPr lang="en-US" dirty="0" smtClean="0"/>
              <a:t>”, 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4110" y="175861"/>
            <a:ext cx="6829779" cy="572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Volume de </a:t>
            </a:r>
            <a:r>
              <a:rPr lang="en-US" dirty="0" err="1" smtClean="0"/>
              <a:t>données</a:t>
            </a:r>
            <a:r>
              <a:rPr lang="en-US" dirty="0" smtClean="0"/>
              <a:t>: </a:t>
            </a:r>
            <a:r>
              <a:rPr lang="en-US" dirty="0" err="1" smtClean="0"/>
              <a:t>l’exemple</a:t>
            </a:r>
            <a:r>
              <a:rPr lang="en-US" dirty="0" smtClean="0"/>
              <a:t> de LSST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35426"/>
            <a:ext cx="5588000" cy="5622573"/>
          </a:xfrm>
        </p:spPr>
        <p:txBody>
          <a:bodyPr>
            <a:normAutofit/>
          </a:bodyPr>
          <a:lstStyle/>
          <a:p>
            <a:r>
              <a:rPr lang="en-US" dirty="0" err="1" smtClean="0"/>
              <a:t>Une</a:t>
            </a:r>
            <a:r>
              <a:rPr lang="en-US" dirty="0" smtClean="0"/>
              <a:t> nouvelle </a:t>
            </a:r>
            <a:r>
              <a:rPr lang="en-US" dirty="0" err="1" smtClean="0"/>
              <a:t>fenêtre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 </a:t>
            </a:r>
            <a:r>
              <a:rPr lang="en-US" dirty="0" err="1" smtClean="0"/>
              <a:t>ciel</a:t>
            </a:r>
            <a:endParaRPr lang="en-US" dirty="0" smtClean="0"/>
          </a:p>
          <a:p>
            <a:pPr lvl="1"/>
            <a:r>
              <a:rPr lang="en-US" dirty="0" err="1" smtClean="0"/>
              <a:t>Téléscope</a:t>
            </a:r>
            <a:r>
              <a:rPr lang="en-US" dirty="0" smtClean="0"/>
              <a:t> de 8,4 </a:t>
            </a:r>
            <a:r>
              <a:rPr lang="en-US" dirty="0" err="1" smtClean="0"/>
              <a:t>m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Cerro </a:t>
            </a:r>
            <a:r>
              <a:rPr lang="en-US" dirty="0" err="1" smtClean="0"/>
              <a:t>Pachon</a:t>
            </a:r>
            <a:r>
              <a:rPr lang="en-US" dirty="0" smtClean="0"/>
              <a:t> (Chili)</a:t>
            </a:r>
          </a:p>
          <a:p>
            <a:pPr lvl="1"/>
            <a:r>
              <a:rPr lang="en-US" dirty="0" err="1" smtClean="0"/>
              <a:t>Astronomie</a:t>
            </a:r>
            <a:r>
              <a:rPr lang="en-US" dirty="0" smtClean="0"/>
              <a:t> </a:t>
            </a:r>
            <a:r>
              <a:rPr lang="en-US" dirty="0" err="1" smtClean="0"/>
              <a:t>très</a:t>
            </a:r>
            <a:r>
              <a:rPr lang="en-US" dirty="0" smtClean="0"/>
              <a:t> grand champ</a:t>
            </a:r>
          </a:p>
          <a:p>
            <a:pPr lvl="1"/>
            <a:r>
              <a:rPr lang="en-US" dirty="0" err="1" smtClean="0"/>
              <a:t>Démarrage</a:t>
            </a:r>
            <a:r>
              <a:rPr lang="en-US" dirty="0" smtClean="0"/>
              <a:t> </a:t>
            </a:r>
            <a:r>
              <a:rPr lang="en-US" dirty="0" err="1" smtClean="0"/>
              <a:t>prévu</a:t>
            </a:r>
            <a:r>
              <a:rPr lang="en-US" dirty="0" smtClean="0"/>
              <a:t> en 2020</a:t>
            </a:r>
          </a:p>
          <a:p>
            <a:r>
              <a:rPr lang="en-US" dirty="0" smtClean="0"/>
              <a:t>Les </a:t>
            </a:r>
            <a:r>
              <a:rPr lang="en-US" dirty="0" err="1" smtClean="0"/>
              <a:t>chiffres</a:t>
            </a:r>
            <a:r>
              <a:rPr lang="en-US" dirty="0" smtClean="0"/>
              <a:t>-clefs:</a:t>
            </a:r>
          </a:p>
          <a:p>
            <a:pPr lvl="1"/>
            <a:r>
              <a:rPr lang="en-US" dirty="0" smtClean="0"/>
              <a:t>15 TB de </a:t>
            </a:r>
            <a:r>
              <a:rPr lang="en-US" dirty="0" err="1" smtClean="0"/>
              <a:t>données</a:t>
            </a:r>
            <a:r>
              <a:rPr lang="en-US" dirty="0" smtClean="0"/>
              <a:t> par </a:t>
            </a:r>
            <a:r>
              <a:rPr lang="en-US" dirty="0" err="1" smtClean="0"/>
              <a:t>nuit</a:t>
            </a:r>
            <a:endParaRPr lang="en-US" dirty="0" smtClean="0"/>
          </a:p>
          <a:p>
            <a:pPr lvl="1"/>
            <a:r>
              <a:rPr lang="en-US" dirty="0" smtClean="0"/>
              <a:t>En 10 </a:t>
            </a:r>
            <a:r>
              <a:rPr lang="en-US" dirty="0" err="1" smtClean="0"/>
              <a:t>ans</a:t>
            </a:r>
            <a:r>
              <a:rPr lang="en-US" dirty="0" smtClean="0"/>
              <a:t>: 60 </a:t>
            </a:r>
            <a:r>
              <a:rPr lang="en-US" dirty="0" err="1" smtClean="0"/>
              <a:t>Pbytes</a:t>
            </a:r>
            <a:r>
              <a:rPr lang="en-US" dirty="0" smtClean="0"/>
              <a:t> de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produites</a:t>
            </a:r>
            <a:endParaRPr lang="en-US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187" y="1235427"/>
            <a:ext cx="3733800" cy="290322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63651" y="6488668"/>
            <a:ext cx="1823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Crédit</a:t>
            </a:r>
            <a:r>
              <a:rPr lang="en-US" dirty="0" smtClean="0">
                <a:solidFill>
                  <a:schemeClr val="bg1"/>
                </a:solidFill>
              </a:rPr>
              <a:t>: E. </a:t>
            </a:r>
            <a:r>
              <a:rPr lang="en-US" dirty="0" err="1" smtClean="0">
                <a:solidFill>
                  <a:schemeClr val="bg1"/>
                </a:solidFill>
              </a:rPr>
              <a:t>Gangler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101068"/>
            <a:ext cx="2590800" cy="238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0" y="147638"/>
            <a:ext cx="6769100" cy="614362"/>
          </a:xfrm>
        </p:spPr>
        <p:txBody>
          <a:bodyPr>
            <a:noAutofit/>
          </a:bodyPr>
          <a:lstStyle/>
          <a:p>
            <a:r>
              <a:rPr lang="fr-FR" sz="2400" dirty="0" smtClean="0"/>
              <a:t>Le projet PETASKY (MASTODONS)</a:t>
            </a:r>
            <a:endParaRPr lang="fr-FR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794" y="2103438"/>
            <a:ext cx="7364412" cy="432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8600" y="1180108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Gestion et exploration des grandes masses de données scientifiques issues d'observations astronomiques grand champ</a:t>
            </a:r>
            <a:endParaRPr lang="fr-F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rancegrilles_utilisateurs-copi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1809</TotalTime>
  <Words>1537</Words>
  <Application>Microsoft Macintosh PowerPoint</Application>
  <PresentationFormat>Présentation à l'écran (4:3)</PresentationFormat>
  <Paragraphs>242</Paragraphs>
  <Slides>33</Slides>
  <Notes>1</Notes>
  <HiddenSlides>1</HiddenSlides>
  <MMClips>0</MMClips>
  <ScaleCrop>false</ScaleCrop>
  <HeadingPairs>
    <vt:vector size="8" baseType="variant">
      <vt:variant>
        <vt:lpstr>Modèle de conception</vt:lpstr>
      </vt:variant>
      <vt:variant>
        <vt:i4>3</vt:i4>
      </vt:variant>
      <vt:variant>
        <vt:lpstr>Liaisons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8" baseType="lpstr">
      <vt:lpstr>1_Thème Office</vt:lpstr>
      <vt:lpstr>francegrilles_utilisateurs-copie2</vt:lpstr>
      <vt:lpstr>Presentazione vuota</vt:lpstr>
      <vt:lpstr>???</vt:lpstr>
      <vt:lpstr>プレゼンテーション</vt:lpstr>
      <vt:lpstr>Big Data, les données massives de la recherche</vt:lpstr>
      <vt:lpstr>En introduction…</vt:lpstr>
      <vt:lpstr>Table des matières</vt:lpstr>
      <vt:lpstr>Domesday Book (1087)</vt:lpstr>
      <vt:lpstr>Les enjeux du big data…</vt:lpstr>
      <vt:lpstr>Le Big Data aujourd’hui…</vt:lpstr>
      <vt:lpstr>Les 4 V’s du Big Data</vt:lpstr>
      <vt:lpstr>Volume de données: l’exemple de LSST</vt:lpstr>
      <vt:lpstr>Le projet PETASKY (MASTODONS)</vt:lpstr>
      <vt:lpstr>Volume de données: exemple de la metagénomique</vt:lpstr>
      <vt:lpstr>La croissance de la production de données de génomique est plus rapide que la loi de Moore</vt:lpstr>
      <vt:lpstr>Conséquence: plus de 2500 séquenceurs de nouvelle génération dans plus de 900 centres de recherche dans le monde entier</vt:lpstr>
      <vt:lpstr>Variété des données</vt:lpstr>
      <vt:lpstr>Stratégie d’étude des écosystèmes sous irradiation chronique </vt:lpstr>
      <vt:lpstr>Contexte international</vt:lpstr>
      <vt:lpstr>Big Data au cœur des appels à projets d’Horizon 2020 </vt:lpstr>
      <vt:lpstr>Contexte international: une nouvelle organisation, la Research Data Alliance</vt:lpstr>
      <vt:lpstr>Objectifs de la Research Data Alliance</vt:lpstr>
      <vt:lpstr>Research Data Alliance: construire des ponts</vt:lpstr>
      <vt:lpstr>Contexte national</vt:lpstr>
      <vt:lpstr>Les participants</vt:lpstr>
      <vt:lpstr>Messages envoyés par le ministère</vt:lpstr>
      <vt:lpstr>Quelle stratégie pour les laboratoires IN2P3?</vt:lpstr>
      <vt:lpstr>AUDACE: construire les ponts… en Auvergne</vt:lpstr>
      <vt:lpstr>Les objectifs du projet</vt:lpstr>
      <vt:lpstr>Organisation du projet</vt:lpstr>
      <vt:lpstr>La question du coût du stockage</vt:lpstr>
      <vt:lpstr>Conclusion</vt:lpstr>
      <vt:lpstr>Quelles données produites aujourd’hui  seront encore utilisées dans 900 ans?</vt:lpstr>
      <vt:lpstr>Transparents de secours</vt:lpstr>
      <vt:lpstr>Diapositive 31</vt:lpstr>
      <vt:lpstr>Diapositive 32</vt:lpstr>
      <vt:lpstr>Diapositive 33</vt:lpstr>
    </vt:vector>
  </TitlesOfParts>
  <Company>CNRS-IN2P3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Vincent Breton</dc:creator>
  <cp:lastModifiedBy>Vincent Breton</cp:lastModifiedBy>
  <cp:revision>86</cp:revision>
  <dcterms:created xsi:type="dcterms:W3CDTF">2014-07-07T09:07:41Z</dcterms:created>
  <dcterms:modified xsi:type="dcterms:W3CDTF">2014-07-07T09:10:25Z</dcterms:modified>
</cp:coreProperties>
</file>