
<file path=[Content_Types].xml><?xml version="1.0" encoding="utf-8"?>
<Types xmlns="http://schemas.openxmlformats.org/package/2006/content-types"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rels" ContentType="application/vnd.openxmlformats-package.relationships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.xml" ContentType="application/vnd.openxmlformats-officedocument.drawingml.diagramData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quickStyle2.xml" ContentType="application/vnd.openxmlformats-officedocument.drawingml.diagramStyl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Masters/slideMaster5.xml" ContentType="application/vnd.openxmlformats-officedocument.presentationml.slideMaster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9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1.xml" ContentType="application/vnd.openxmlformats-officedocument.drawingml.chart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slideLayouts/slideLayout3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diagrams/drawing2.xml" ContentType="application/vnd.ms-office.drawingml.diagramDrawing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diagrams/colors2.xml" ContentType="application/vnd.openxmlformats-officedocument.drawingml.diagramColors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Default Extension="bin" ContentType="application/vnd.openxmlformats-officedocument.presentationml.printerSettings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72" r:id="rId3"/>
    <p:sldMasterId id="2147483676" r:id="rId4"/>
    <p:sldMasterId id="2147483688" r:id="rId5"/>
  </p:sldMasterIdLst>
  <p:notesMasterIdLst>
    <p:notesMasterId r:id="rId29"/>
  </p:notesMasterIdLst>
  <p:sldIdLst>
    <p:sldId id="256" r:id="rId6"/>
    <p:sldId id="260" r:id="rId7"/>
    <p:sldId id="267" r:id="rId8"/>
    <p:sldId id="266" r:id="rId9"/>
    <p:sldId id="257" r:id="rId10"/>
    <p:sldId id="269" r:id="rId11"/>
    <p:sldId id="268" r:id="rId12"/>
    <p:sldId id="263" r:id="rId13"/>
    <p:sldId id="272" r:id="rId14"/>
    <p:sldId id="270" r:id="rId15"/>
    <p:sldId id="258" r:id="rId16"/>
    <p:sldId id="282" r:id="rId17"/>
    <p:sldId id="275" r:id="rId18"/>
    <p:sldId id="276" r:id="rId19"/>
    <p:sldId id="279" r:id="rId20"/>
    <p:sldId id="280" r:id="rId21"/>
    <p:sldId id="277" r:id="rId22"/>
    <p:sldId id="271" r:id="rId23"/>
    <p:sldId id="261" r:id="rId24"/>
    <p:sldId id="259" r:id="rId25"/>
    <p:sldId id="273" r:id="rId26"/>
    <p:sldId id="274" r:id="rId27"/>
    <p:sldId id="281" r:id="rId2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102" d="100"/>
          <a:sy n="10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vincentbreton:Desktop:Sauvegarde%202010%2009%2001:Sauvegarde%20011209:Activit&#233;s%20au%20niveau%20national:CNRS%20IdG:France%20Grilles:GIS:renouvellement%20GIS:m&#233;triques:utilisateurs:publis-hal-par%20domainefin-periodeG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Over 1500 scientific publications</a:t>
            </a:r>
          </a:p>
          <a:p>
            <a:pPr>
              <a:defRPr/>
            </a:pPr>
            <a:r>
              <a:rPr lang="en-US" dirty="0" err="1" smtClean="0"/>
              <a:t>june</a:t>
            </a:r>
            <a:r>
              <a:rPr lang="en-US" dirty="0" smtClean="0"/>
              <a:t> </a:t>
            </a:r>
            <a:r>
              <a:rPr lang="en-US" dirty="0"/>
              <a:t>2010</a:t>
            </a:r>
            <a:r>
              <a:rPr lang="en-US" dirty="0" smtClean="0"/>
              <a:t> – April 2014</a:t>
            </a:r>
            <a:endParaRPr lang="en-US" sz="1200" dirty="0" smtClean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/>
          </a:p>
          <a:p>
            <a:pPr>
              <a:defRPr/>
            </a:pPr>
            <a:endParaRPr lang="en-US" sz="12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Feuil1!$D$1</c:f>
              <c:strCache>
                <c:ptCount val="1"/>
                <c:pt idx="0">
                  <c:v>nombre de publications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00B050"/>
              </a:solidFill>
            </c:spPr>
          </c:dPt>
          <c:dPt>
            <c:idx val="9"/>
            <c:spPr>
              <a:solidFill>
                <a:schemeClr val="bg2">
                  <a:lumMod val="90000"/>
                </a:schemeClr>
              </a:solidFill>
            </c:spPr>
          </c:dPt>
          <c:dPt>
            <c:idx val="10"/>
            <c:spPr>
              <a:solidFill>
                <a:srgbClr val="92D050"/>
              </a:solidFill>
            </c:spPr>
          </c:dPt>
          <c:dPt>
            <c:idx val="11"/>
            <c:spPr>
              <a:solidFill>
                <a:srgbClr val="92D050"/>
              </a:solidFill>
            </c:spPr>
          </c:dPt>
          <c:dPt>
            <c:idx val="12"/>
            <c:spPr>
              <a:solidFill>
                <a:srgbClr val="92D050"/>
              </a:solidFill>
            </c:spPr>
          </c:dPt>
          <c:dPt>
            <c:idx val="13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4"/>
            <c:spPr>
              <a:solidFill>
                <a:srgbClr val="00B0F0"/>
              </a:solidFill>
            </c:spPr>
          </c:dPt>
          <c:dPt>
            <c:idx val="16"/>
            <c:spPr>
              <a:solidFill>
                <a:srgbClr val="FFC000"/>
              </a:solidFill>
            </c:spPr>
          </c:dPt>
          <c:dLbls>
            <c:dLblPos val="ctr"/>
            <c:showVal val="1"/>
          </c:dLbls>
          <c:cat>
            <c:strRef>
              <c:f>Feuil1!$C$2:$C$19</c:f>
              <c:strCache>
                <c:ptCount val="18"/>
                <c:pt idx="0">
                  <c:v>Chimie</c:v>
                </c:pt>
                <c:pt idx="1">
                  <c:v>Mathématiques</c:v>
                </c:pt>
                <c:pt idx="2">
                  <c:v>Sciences de l'Homme et Société</c:v>
                </c:pt>
                <c:pt idx="3">
                  <c:v>Informatique Calcul parallèle ou distribué et partagé</c:v>
                </c:pt>
                <c:pt idx="4">
                  <c:v>Informatique autre</c:v>
                </c:pt>
                <c:pt idx="5">
                  <c:v>Planète et Univers Astrophysique</c:v>
                </c:pt>
                <c:pt idx="6">
                  <c:v>Planète et Univers Océan, Atmosphère</c:v>
                </c:pt>
                <c:pt idx="7">
                  <c:v>Planète et Univers Sciences de la Terre</c:v>
                </c:pt>
                <c:pt idx="8">
                  <c:v>Sciences de l'environnement</c:v>
                </c:pt>
                <c:pt idx="9">
                  <c:v>Sciences de l'ingénieur</c:v>
                </c:pt>
                <c:pt idx="10">
                  <c:v>Sciences du Vivant Bio-Informatique, Biologie Systémique</c:v>
                </c:pt>
                <c:pt idx="11">
                  <c:v>Sciences du Vivant Ingénierie biomédicale</c:v>
                </c:pt>
                <c:pt idx="12">
                  <c:v>Sciences du Vivant autre</c:v>
                </c:pt>
                <c:pt idx="13">
                  <c:v>Physique des Hautes Energies - Expérience</c:v>
                </c:pt>
                <c:pt idx="14">
                  <c:v>Physique Nucléaire Expérimentale et théorique</c:v>
                </c:pt>
                <c:pt idx="15">
                  <c:v>Physique</c:v>
                </c:pt>
                <c:pt idx="16">
                  <c:v>Physique Astrophysique</c:v>
                </c:pt>
                <c:pt idx="17">
                  <c:v>Physique autre</c:v>
                </c:pt>
              </c:strCache>
            </c:strRef>
          </c:cat>
          <c:val>
            <c:numRef>
              <c:f>Feuil1!$D$2:$D$19</c:f>
              <c:numCache>
                <c:formatCode>General</c:formatCode>
                <c:ptCount val="18"/>
                <c:pt idx="0">
                  <c:v>5.0</c:v>
                </c:pt>
                <c:pt idx="1">
                  <c:v>1.0</c:v>
                </c:pt>
                <c:pt idx="2">
                  <c:v>1.0</c:v>
                </c:pt>
                <c:pt idx="3">
                  <c:v>218.0</c:v>
                </c:pt>
                <c:pt idx="4">
                  <c:v>54.0</c:v>
                </c:pt>
                <c:pt idx="5">
                  <c:v>9.0</c:v>
                </c:pt>
                <c:pt idx="6">
                  <c:v>1.0</c:v>
                </c:pt>
                <c:pt idx="7">
                  <c:v>5.0</c:v>
                </c:pt>
                <c:pt idx="8">
                  <c:v>9.0</c:v>
                </c:pt>
                <c:pt idx="9">
                  <c:v>11.0</c:v>
                </c:pt>
                <c:pt idx="10">
                  <c:v>15.0</c:v>
                </c:pt>
                <c:pt idx="11">
                  <c:v>13.0</c:v>
                </c:pt>
                <c:pt idx="12">
                  <c:v>11.0</c:v>
                </c:pt>
                <c:pt idx="13">
                  <c:v>755.0</c:v>
                </c:pt>
                <c:pt idx="14">
                  <c:v>99.0</c:v>
                </c:pt>
                <c:pt idx="15">
                  <c:v>50.0</c:v>
                </c:pt>
                <c:pt idx="16">
                  <c:v>9.0</c:v>
                </c:pt>
                <c:pt idx="17">
                  <c:v>23.0</c:v>
                </c:pt>
              </c:numCache>
            </c:numRef>
          </c:val>
        </c:ser>
        <c:axId val="588329000"/>
        <c:axId val="588346504"/>
      </c:barChart>
      <c:catAx>
        <c:axId val="588329000"/>
        <c:scaling>
          <c:orientation val="minMax"/>
        </c:scaling>
        <c:axPos val="b"/>
        <c:tickLblPos val="nextTo"/>
        <c:crossAx val="588346504"/>
        <c:crosses val="autoZero"/>
        <c:auto val="1"/>
        <c:lblAlgn val="ctr"/>
        <c:lblOffset val="100"/>
      </c:catAx>
      <c:valAx>
        <c:axId val="588346504"/>
        <c:scaling>
          <c:logBase val="10.0"/>
          <c:orientation val="minMax"/>
        </c:scaling>
        <c:axPos val="l"/>
        <c:majorGridlines/>
        <c:numFmt formatCode="General" sourceLinked="1"/>
        <c:tickLblPos val="nextTo"/>
        <c:crossAx val="588329000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D679C5-6FBA-4FB6-864D-A28DA3552CF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EDF3410-6863-4106-A97E-CDE7C8BF07DE}">
      <dgm:prSet phldrT="[Texte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Characterization</a:t>
          </a:r>
          <a:endParaRPr lang="fr-FR" dirty="0">
            <a:solidFill>
              <a:schemeClr val="tx1"/>
            </a:solidFill>
          </a:endParaRPr>
        </a:p>
      </dgm:t>
    </dgm:pt>
    <dgm:pt modelId="{9FA522BA-01E1-4006-9CE0-7C29F80CEDEF}" type="parTrans" cxnId="{CCF4D31B-2D9D-4E44-B6A7-30D7D96B2A54}">
      <dgm:prSet/>
      <dgm:spPr/>
      <dgm:t>
        <a:bodyPr/>
        <a:lstStyle/>
        <a:p>
          <a:endParaRPr lang="fr-FR"/>
        </a:p>
      </dgm:t>
    </dgm:pt>
    <dgm:pt modelId="{2EB15CC3-23CC-4F6F-9178-65D565C9A947}" type="sibTrans" cxnId="{CCF4D31B-2D9D-4E44-B6A7-30D7D96B2A54}">
      <dgm:prSet/>
      <dgm:spPr/>
      <dgm:t>
        <a:bodyPr/>
        <a:lstStyle/>
        <a:p>
          <a:endParaRPr lang="fr-FR"/>
        </a:p>
      </dgm:t>
    </dgm:pt>
    <dgm:pt modelId="{D2E32F21-A334-4777-9E08-864974F2F3AF}">
      <dgm:prSet phldrT="[Texte]" custT="1"/>
      <dgm:spPr/>
      <dgm:t>
        <a:bodyPr/>
        <a:lstStyle/>
        <a:p>
          <a:r>
            <a:rPr lang="fr-FR" sz="1400" dirty="0" err="1" smtClean="0"/>
            <a:t>Radionucleid</a:t>
          </a:r>
          <a:r>
            <a:rPr lang="fr-FR" sz="1400" dirty="0" smtClean="0"/>
            <a:t> </a:t>
          </a:r>
          <a:r>
            <a:rPr lang="fr-FR" sz="1400" dirty="0" err="1" smtClean="0"/>
            <a:t>chemical</a:t>
          </a:r>
          <a:r>
            <a:rPr lang="fr-FR" sz="1400" dirty="0" smtClean="0"/>
            <a:t> </a:t>
          </a:r>
          <a:r>
            <a:rPr lang="fr-FR" sz="1400" dirty="0" err="1" smtClean="0"/>
            <a:t>speciation</a:t>
          </a:r>
          <a:endParaRPr lang="fr-FR" sz="1400" dirty="0"/>
        </a:p>
      </dgm:t>
    </dgm:pt>
    <dgm:pt modelId="{C6E1AB3E-99FE-454F-81BF-5319154E0F97}" type="parTrans" cxnId="{8EE89E7C-EFFA-4D7B-ACB3-2B29A2175A06}">
      <dgm:prSet/>
      <dgm:spPr/>
      <dgm:t>
        <a:bodyPr/>
        <a:lstStyle/>
        <a:p>
          <a:endParaRPr lang="fr-FR"/>
        </a:p>
      </dgm:t>
    </dgm:pt>
    <dgm:pt modelId="{1E92E619-2437-4E6B-8BD3-D94869643E17}" type="sibTrans" cxnId="{8EE89E7C-EFFA-4D7B-ACB3-2B29A2175A06}">
      <dgm:prSet/>
      <dgm:spPr/>
      <dgm:t>
        <a:bodyPr/>
        <a:lstStyle/>
        <a:p>
          <a:endParaRPr lang="fr-FR"/>
        </a:p>
      </dgm:t>
    </dgm:pt>
    <dgm:pt modelId="{7E685E30-E38D-43A1-9736-0A7278688D05}">
      <dgm:prSet phldrT="[Texte]" custT="1"/>
      <dgm:spPr/>
      <dgm:t>
        <a:bodyPr/>
        <a:lstStyle/>
        <a:p>
          <a:r>
            <a:rPr lang="fr-FR" sz="1400" dirty="0" err="1" smtClean="0"/>
            <a:t>Industrial</a:t>
          </a:r>
          <a:r>
            <a:rPr lang="fr-FR" sz="1400" dirty="0" smtClean="0"/>
            <a:t> </a:t>
          </a:r>
          <a:r>
            <a:rPr lang="fr-FR" sz="1400" dirty="0" err="1" smtClean="0"/>
            <a:t>heritage</a:t>
          </a:r>
          <a:endParaRPr lang="fr-FR" sz="1400" dirty="0"/>
        </a:p>
      </dgm:t>
    </dgm:pt>
    <dgm:pt modelId="{0D07097B-A5FF-4628-899B-52A5655591AF}" type="parTrans" cxnId="{A4960F1F-BE46-4792-87C7-4817663A36F7}">
      <dgm:prSet/>
      <dgm:spPr/>
      <dgm:t>
        <a:bodyPr/>
        <a:lstStyle/>
        <a:p>
          <a:endParaRPr lang="fr-FR"/>
        </a:p>
      </dgm:t>
    </dgm:pt>
    <dgm:pt modelId="{11D4CF55-2A92-4357-A67D-9FFA32B7392A}" type="sibTrans" cxnId="{A4960F1F-BE46-4792-87C7-4817663A36F7}">
      <dgm:prSet/>
      <dgm:spPr/>
      <dgm:t>
        <a:bodyPr/>
        <a:lstStyle/>
        <a:p>
          <a:endParaRPr lang="fr-FR"/>
        </a:p>
      </dgm:t>
    </dgm:pt>
    <dgm:pt modelId="{95C498E8-318E-4682-9613-5DC17B218BC4}">
      <dgm:prSet phldrT="[Texte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Transfer</a:t>
          </a:r>
          <a:endParaRPr lang="fr-FR" dirty="0">
            <a:solidFill>
              <a:schemeClr val="tx1"/>
            </a:solidFill>
          </a:endParaRPr>
        </a:p>
      </dgm:t>
    </dgm:pt>
    <dgm:pt modelId="{9376AD49-906E-4279-897C-2393FB916728}" type="parTrans" cxnId="{57BE19B6-EAB3-45E6-B1DD-AC70CF499DFA}">
      <dgm:prSet/>
      <dgm:spPr/>
      <dgm:t>
        <a:bodyPr/>
        <a:lstStyle/>
        <a:p>
          <a:endParaRPr lang="fr-FR"/>
        </a:p>
      </dgm:t>
    </dgm:pt>
    <dgm:pt modelId="{927918FB-A405-4B82-9AD8-5D41303B8259}" type="sibTrans" cxnId="{57BE19B6-EAB3-45E6-B1DD-AC70CF499DFA}">
      <dgm:prSet/>
      <dgm:spPr/>
      <dgm:t>
        <a:bodyPr/>
        <a:lstStyle/>
        <a:p>
          <a:endParaRPr lang="fr-FR"/>
        </a:p>
      </dgm:t>
    </dgm:pt>
    <dgm:pt modelId="{27CF688D-543B-4DBF-AF95-7266A6F3746F}">
      <dgm:prSet phldrT="[Texte]" custT="1"/>
      <dgm:spPr/>
      <dgm:t>
        <a:bodyPr/>
        <a:lstStyle/>
        <a:p>
          <a:r>
            <a:rPr lang="fr-FR" sz="1400" dirty="0" err="1" smtClean="0"/>
            <a:t>Radionucleid</a:t>
          </a:r>
          <a:r>
            <a:rPr lang="fr-FR" sz="1400" dirty="0" smtClean="0"/>
            <a:t> migration</a:t>
          </a:r>
          <a:endParaRPr lang="fr-FR" sz="1400" dirty="0"/>
        </a:p>
      </dgm:t>
    </dgm:pt>
    <dgm:pt modelId="{904566CB-D97A-466C-9BA7-D332F216D1BA}" type="parTrans" cxnId="{222CFB83-52F6-4932-BF0E-2AA72D4E1433}">
      <dgm:prSet/>
      <dgm:spPr/>
      <dgm:t>
        <a:bodyPr/>
        <a:lstStyle/>
        <a:p>
          <a:endParaRPr lang="fr-FR"/>
        </a:p>
      </dgm:t>
    </dgm:pt>
    <dgm:pt modelId="{C36F0EBA-7D38-4840-A146-92545A0655D9}" type="sibTrans" cxnId="{222CFB83-52F6-4932-BF0E-2AA72D4E1433}">
      <dgm:prSet/>
      <dgm:spPr/>
      <dgm:t>
        <a:bodyPr/>
        <a:lstStyle/>
        <a:p>
          <a:endParaRPr lang="fr-FR"/>
        </a:p>
      </dgm:t>
    </dgm:pt>
    <dgm:pt modelId="{9D4FFD87-4A13-4F3A-A026-202CDBB4CD51}">
      <dgm:prSet phldrT="[Texte]" custT="1"/>
      <dgm:spPr/>
      <dgm:t>
        <a:bodyPr/>
        <a:lstStyle/>
        <a:p>
          <a:r>
            <a:rPr lang="fr-FR" sz="1400" dirty="0" err="1" smtClean="0"/>
            <a:t>Territory</a:t>
          </a:r>
          <a:r>
            <a:rPr lang="fr-FR" sz="1400" dirty="0" smtClean="0"/>
            <a:t> administration and </a:t>
          </a:r>
          <a:r>
            <a:rPr lang="fr-FR" sz="1400" dirty="0" err="1" smtClean="0"/>
            <a:t>responsabilities</a:t>
          </a:r>
          <a:endParaRPr lang="fr-FR" sz="1400" dirty="0"/>
        </a:p>
      </dgm:t>
    </dgm:pt>
    <dgm:pt modelId="{BEFBE747-600C-4F16-9517-5FDF8CB99EEA}" type="parTrans" cxnId="{77E8FCF8-21F6-4EB1-A434-4B62E5D31754}">
      <dgm:prSet/>
      <dgm:spPr/>
      <dgm:t>
        <a:bodyPr/>
        <a:lstStyle/>
        <a:p>
          <a:endParaRPr lang="fr-FR"/>
        </a:p>
      </dgm:t>
    </dgm:pt>
    <dgm:pt modelId="{5ADAE8CE-47D5-40F0-84C1-BFE95DEA8C54}" type="sibTrans" cxnId="{77E8FCF8-21F6-4EB1-A434-4B62E5D31754}">
      <dgm:prSet/>
      <dgm:spPr/>
      <dgm:t>
        <a:bodyPr/>
        <a:lstStyle/>
        <a:p>
          <a:endParaRPr lang="fr-FR"/>
        </a:p>
      </dgm:t>
    </dgm:pt>
    <dgm:pt modelId="{737DAF16-6965-44F4-894A-C50F072069CD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 err="1" smtClean="0">
              <a:solidFill>
                <a:schemeClr val="tx1"/>
              </a:solidFill>
            </a:rPr>
            <a:t>Environmental</a:t>
          </a:r>
          <a:r>
            <a:rPr lang="fr-FR" dirty="0" smtClean="0">
              <a:solidFill>
                <a:schemeClr val="tx1"/>
              </a:solidFill>
            </a:rPr>
            <a:t> impact</a:t>
          </a:r>
          <a:endParaRPr lang="fr-FR" dirty="0">
            <a:solidFill>
              <a:schemeClr val="tx1"/>
            </a:solidFill>
          </a:endParaRPr>
        </a:p>
      </dgm:t>
    </dgm:pt>
    <dgm:pt modelId="{D7619236-0B58-4245-AB00-FAFB3D47D557}" type="parTrans" cxnId="{5B38D916-365F-4A49-8CC5-CBBBE627C50B}">
      <dgm:prSet/>
      <dgm:spPr/>
      <dgm:t>
        <a:bodyPr/>
        <a:lstStyle/>
        <a:p>
          <a:endParaRPr lang="fr-FR"/>
        </a:p>
      </dgm:t>
    </dgm:pt>
    <dgm:pt modelId="{F9AD62B2-849F-44CE-AA01-BA8E30FB2C8C}" type="sibTrans" cxnId="{5B38D916-365F-4A49-8CC5-CBBBE627C50B}">
      <dgm:prSet/>
      <dgm:spPr/>
      <dgm:t>
        <a:bodyPr/>
        <a:lstStyle/>
        <a:p>
          <a:endParaRPr lang="fr-FR"/>
        </a:p>
      </dgm:t>
    </dgm:pt>
    <dgm:pt modelId="{706E4556-0B7C-4338-90FE-15ED1BF4E842}">
      <dgm:prSet phldrT="[Texte]" custT="1"/>
      <dgm:spPr/>
      <dgm:t>
        <a:bodyPr/>
        <a:lstStyle/>
        <a:p>
          <a:r>
            <a:rPr lang="fr-FR" sz="1400" dirty="0" smtClean="0"/>
            <a:t>Interactions and </a:t>
          </a:r>
          <a:r>
            <a:rPr lang="fr-FR" sz="1400" dirty="0" err="1" smtClean="0"/>
            <a:t>retroactions</a:t>
          </a:r>
          <a:r>
            <a:rPr lang="fr-FR" sz="1400" dirty="0" smtClean="0"/>
            <a:t> </a:t>
          </a:r>
          <a:r>
            <a:rPr lang="fr-FR" sz="1400" dirty="0" err="1" smtClean="0"/>
            <a:t>between</a:t>
          </a:r>
          <a:r>
            <a:rPr lang="fr-FR" sz="1400" dirty="0" smtClean="0"/>
            <a:t> </a:t>
          </a:r>
          <a:r>
            <a:rPr lang="fr-FR" sz="1400" dirty="0" err="1" smtClean="0"/>
            <a:t>matter</a:t>
          </a:r>
          <a:r>
            <a:rPr lang="fr-FR" sz="1400" dirty="0" smtClean="0"/>
            <a:t> and living </a:t>
          </a:r>
          <a:r>
            <a:rPr lang="fr-FR" sz="1400" dirty="0" err="1" smtClean="0"/>
            <a:t>systems</a:t>
          </a:r>
          <a:endParaRPr lang="fr-FR" sz="1400" dirty="0"/>
        </a:p>
      </dgm:t>
    </dgm:pt>
    <dgm:pt modelId="{A0BA6DDB-1129-4822-8254-718FD2A6B182}" type="parTrans" cxnId="{463A50E5-D75E-4D84-B2E7-0E593E41AE2C}">
      <dgm:prSet/>
      <dgm:spPr/>
      <dgm:t>
        <a:bodyPr/>
        <a:lstStyle/>
        <a:p>
          <a:endParaRPr lang="fr-FR"/>
        </a:p>
      </dgm:t>
    </dgm:pt>
    <dgm:pt modelId="{A0CC233A-8C13-4161-BF85-6350CFE50676}" type="sibTrans" cxnId="{463A50E5-D75E-4D84-B2E7-0E593E41AE2C}">
      <dgm:prSet/>
      <dgm:spPr/>
      <dgm:t>
        <a:bodyPr/>
        <a:lstStyle/>
        <a:p>
          <a:endParaRPr lang="fr-FR"/>
        </a:p>
      </dgm:t>
    </dgm:pt>
    <dgm:pt modelId="{9390A91F-73A1-4264-8DEE-0928028B2873}">
      <dgm:prSet phldrT="[Texte]" custT="1"/>
      <dgm:spPr/>
      <dgm:t>
        <a:bodyPr/>
        <a:lstStyle/>
        <a:p>
          <a:r>
            <a:rPr lang="fr-FR" sz="1400" dirty="0" err="1" smtClean="0"/>
            <a:t>Risk</a:t>
          </a:r>
          <a:r>
            <a:rPr lang="fr-FR" sz="1400" dirty="0" smtClean="0"/>
            <a:t> </a:t>
          </a:r>
          <a:r>
            <a:rPr lang="fr-FR" sz="1400" dirty="0" err="1" smtClean="0"/>
            <a:t>evaluation</a:t>
          </a:r>
          <a:endParaRPr lang="fr-FR" sz="1400" dirty="0"/>
        </a:p>
      </dgm:t>
    </dgm:pt>
    <dgm:pt modelId="{BA36EBAD-1946-4831-812F-F8CC8058B680}" type="parTrans" cxnId="{C92EFC50-C126-4152-8245-0CF4483E9036}">
      <dgm:prSet/>
      <dgm:spPr/>
      <dgm:t>
        <a:bodyPr/>
        <a:lstStyle/>
        <a:p>
          <a:endParaRPr lang="fr-FR"/>
        </a:p>
      </dgm:t>
    </dgm:pt>
    <dgm:pt modelId="{5C671254-E739-47F7-8A11-D5F587365924}" type="sibTrans" cxnId="{C92EFC50-C126-4152-8245-0CF4483E9036}">
      <dgm:prSet/>
      <dgm:spPr/>
      <dgm:t>
        <a:bodyPr/>
        <a:lstStyle/>
        <a:p>
          <a:endParaRPr lang="fr-FR"/>
        </a:p>
      </dgm:t>
    </dgm:pt>
    <dgm:pt modelId="{3D4F6824-02A6-46A9-805D-8D0D2EAF9C32}">
      <dgm:prSet phldrT="[Texte]" custT="1"/>
      <dgm:spPr/>
      <dgm:t>
        <a:bodyPr/>
        <a:lstStyle/>
        <a:p>
          <a:r>
            <a:rPr lang="fr-FR" sz="1400" dirty="0" err="1" smtClean="0"/>
            <a:t>Biodiversity</a:t>
          </a:r>
          <a:r>
            <a:rPr lang="fr-FR" sz="1400" dirty="0" smtClean="0"/>
            <a:t> </a:t>
          </a:r>
          <a:r>
            <a:rPr lang="fr-FR" sz="1400" dirty="0" err="1" smtClean="0"/>
            <a:t>survey</a:t>
          </a:r>
          <a:endParaRPr lang="fr-FR" sz="1400" dirty="0"/>
        </a:p>
      </dgm:t>
    </dgm:pt>
    <dgm:pt modelId="{3AD7759B-E90B-4BF9-B2F6-0550610A4921}" type="parTrans" cxnId="{F4A44F90-B30A-4A97-821B-E641816BC9DE}">
      <dgm:prSet/>
      <dgm:spPr/>
      <dgm:t>
        <a:bodyPr/>
        <a:lstStyle/>
        <a:p>
          <a:endParaRPr lang="fr-FR"/>
        </a:p>
      </dgm:t>
    </dgm:pt>
    <dgm:pt modelId="{80FC7291-C19F-47E2-8A6B-35316A628D5E}" type="sibTrans" cxnId="{F4A44F90-B30A-4A97-821B-E641816BC9DE}">
      <dgm:prSet/>
      <dgm:spPr/>
      <dgm:t>
        <a:bodyPr/>
        <a:lstStyle/>
        <a:p>
          <a:endParaRPr lang="fr-FR"/>
        </a:p>
      </dgm:t>
    </dgm:pt>
    <dgm:pt modelId="{BB6DB070-8E4C-4594-B1F6-BC726B503FC6}">
      <dgm:prSet phldrT="[Texte]" custT="1"/>
      <dgm:spPr/>
      <dgm:t>
        <a:bodyPr/>
        <a:lstStyle/>
        <a:p>
          <a:r>
            <a:rPr lang="fr-FR" sz="1400" dirty="0" smtClean="0"/>
            <a:t>Interaction of radiation </a:t>
          </a:r>
          <a:r>
            <a:rPr lang="fr-FR" sz="1400" dirty="0" err="1" smtClean="0"/>
            <a:t>with</a:t>
          </a:r>
          <a:r>
            <a:rPr lang="fr-FR" sz="1400" dirty="0" smtClean="0"/>
            <a:t> living </a:t>
          </a:r>
          <a:r>
            <a:rPr lang="fr-FR" sz="1400" dirty="0" err="1" smtClean="0"/>
            <a:t>organisms</a:t>
          </a:r>
          <a:endParaRPr lang="fr-FR" sz="1400" dirty="0"/>
        </a:p>
      </dgm:t>
    </dgm:pt>
    <dgm:pt modelId="{7347650F-7632-4232-9BD0-186D288BDAF2}" type="parTrans" cxnId="{804D8173-390C-4047-BA0A-867E5BA30BDF}">
      <dgm:prSet/>
      <dgm:spPr/>
      <dgm:t>
        <a:bodyPr/>
        <a:lstStyle/>
        <a:p>
          <a:endParaRPr lang="fr-FR"/>
        </a:p>
      </dgm:t>
    </dgm:pt>
    <dgm:pt modelId="{742B6434-EC19-442D-9402-D26E9F0636E2}" type="sibTrans" cxnId="{804D8173-390C-4047-BA0A-867E5BA30BDF}">
      <dgm:prSet/>
      <dgm:spPr/>
      <dgm:t>
        <a:bodyPr/>
        <a:lstStyle/>
        <a:p>
          <a:endParaRPr lang="fr-FR"/>
        </a:p>
      </dgm:t>
    </dgm:pt>
    <dgm:pt modelId="{45BF82AF-7F33-4B27-98DE-67DBAA78CEC2}">
      <dgm:prSet phldrT="[Texte]" custT="1"/>
      <dgm:spPr/>
      <dgm:t>
        <a:bodyPr/>
        <a:lstStyle/>
        <a:p>
          <a:r>
            <a:rPr lang="fr-FR" sz="1400" dirty="0" err="1" smtClean="0"/>
            <a:t>Prevention</a:t>
          </a:r>
          <a:r>
            <a:rPr lang="fr-FR" sz="1400" dirty="0" smtClean="0"/>
            <a:t> </a:t>
          </a:r>
          <a:r>
            <a:rPr lang="fr-FR" sz="1400" dirty="0" err="1" smtClean="0"/>
            <a:t>tools</a:t>
          </a:r>
          <a:endParaRPr lang="fr-FR" sz="1400" dirty="0"/>
        </a:p>
      </dgm:t>
    </dgm:pt>
    <dgm:pt modelId="{18823E3F-3ECC-4E8D-9E1A-3C1062ACB201}" type="parTrans" cxnId="{669D873C-FD46-4FFD-B3E2-71DD6855C509}">
      <dgm:prSet/>
      <dgm:spPr/>
      <dgm:t>
        <a:bodyPr/>
        <a:lstStyle/>
        <a:p>
          <a:endParaRPr lang="fr-FR"/>
        </a:p>
      </dgm:t>
    </dgm:pt>
    <dgm:pt modelId="{18ED79A0-DA7E-44F9-85C6-84F77919F9B9}" type="sibTrans" cxnId="{669D873C-FD46-4FFD-B3E2-71DD6855C509}">
      <dgm:prSet/>
      <dgm:spPr/>
      <dgm:t>
        <a:bodyPr/>
        <a:lstStyle/>
        <a:p>
          <a:endParaRPr lang="fr-FR"/>
        </a:p>
      </dgm:t>
    </dgm:pt>
    <dgm:pt modelId="{3AC254D0-A5E1-4DCA-9C78-2AC2879240BF}" type="pres">
      <dgm:prSet presAssocID="{8BD679C5-6FBA-4FB6-864D-A28DA3552C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601BE2A-558A-4320-9F32-8538F86BBE6D}" type="pres">
      <dgm:prSet presAssocID="{8BD679C5-6FBA-4FB6-864D-A28DA3552CFA}" presName="tSp" presStyleCnt="0"/>
      <dgm:spPr/>
    </dgm:pt>
    <dgm:pt modelId="{7847F82F-E2BC-4F2D-BBED-6A744873D736}" type="pres">
      <dgm:prSet presAssocID="{8BD679C5-6FBA-4FB6-864D-A28DA3552CFA}" presName="bSp" presStyleCnt="0"/>
      <dgm:spPr/>
    </dgm:pt>
    <dgm:pt modelId="{F3E23C8F-674C-478F-90D5-776AE7B96FFC}" type="pres">
      <dgm:prSet presAssocID="{8BD679C5-6FBA-4FB6-864D-A28DA3552CFA}" presName="process" presStyleCnt="0"/>
      <dgm:spPr/>
    </dgm:pt>
    <dgm:pt modelId="{16E9BBF9-C697-46B1-A668-3D2AEA909EA3}" type="pres">
      <dgm:prSet presAssocID="{FEDF3410-6863-4106-A97E-CDE7C8BF07DE}" presName="composite1" presStyleCnt="0"/>
      <dgm:spPr/>
    </dgm:pt>
    <dgm:pt modelId="{91AEDD6A-91A0-436B-B88D-1F1E9A53D29F}" type="pres">
      <dgm:prSet presAssocID="{FEDF3410-6863-4106-A97E-CDE7C8BF07DE}" presName="dummyNode1" presStyleLbl="node1" presStyleIdx="0" presStyleCnt="3"/>
      <dgm:spPr/>
    </dgm:pt>
    <dgm:pt modelId="{FED79FB7-EC2A-49B5-86E7-D84C2AF53460}" type="pres">
      <dgm:prSet presAssocID="{FEDF3410-6863-4106-A97E-CDE7C8BF07DE}" presName="childNode1" presStyleLbl="bgAcc1" presStyleIdx="0" presStyleCnt="3" custScaleY="1723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60A3D2-DDB1-4704-8BFD-1F6602387FCE}" type="pres">
      <dgm:prSet presAssocID="{FEDF3410-6863-4106-A97E-CDE7C8BF07D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72A27B-AE12-4A38-87F6-C5C1DC468480}" type="pres">
      <dgm:prSet presAssocID="{FEDF3410-6863-4106-A97E-CDE7C8BF07DE}" presName="parentNode1" presStyleLbl="node1" presStyleIdx="0" presStyleCnt="3" custLinFactY="58389" custLinFactNeighborX="-2024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494343-96CC-4D09-A1C4-4BFA55F29353}" type="pres">
      <dgm:prSet presAssocID="{FEDF3410-6863-4106-A97E-CDE7C8BF07DE}" presName="connSite1" presStyleCnt="0"/>
      <dgm:spPr/>
    </dgm:pt>
    <dgm:pt modelId="{8C2AD3C0-C778-4F15-9E1F-F5797FAD8F55}" type="pres">
      <dgm:prSet presAssocID="{2EB15CC3-23CC-4F6F-9178-65D565C9A947}" presName="Name9" presStyleLbl="sibTrans2D1" presStyleIdx="0" presStyleCnt="2" custLinFactNeighborX="20710" custLinFactNeighborY="21112"/>
      <dgm:spPr/>
      <dgm:t>
        <a:bodyPr/>
        <a:lstStyle/>
        <a:p>
          <a:endParaRPr lang="fr-FR"/>
        </a:p>
      </dgm:t>
    </dgm:pt>
    <dgm:pt modelId="{F954AB1A-89B8-43F4-A71D-DB7CF157EBEA}" type="pres">
      <dgm:prSet presAssocID="{95C498E8-318E-4682-9613-5DC17B218BC4}" presName="composite2" presStyleCnt="0"/>
      <dgm:spPr/>
    </dgm:pt>
    <dgm:pt modelId="{8EB430BA-05B4-470B-8E95-6CB218C146B5}" type="pres">
      <dgm:prSet presAssocID="{95C498E8-318E-4682-9613-5DC17B218BC4}" presName="dummyNode2" presStyleLbl="node1" presStyleIdx="0" presStyleCnt="3"/>
      <dgm:spPr/>
    </dgm:pt>
    <dgm:pt modelId="{8F8C7020-01FF-40F1-A8C6-5B9CAB9B3B37}" type="pres">
      <dgm:prSet presAssocID="{95C498E8-318E-4682-9613-5DC17B218BC4}" presName="childNode2" presStyleLbl="bgAcc1" presStyleIdx="1" presStyleCnt="3" custScaleX="139091" custScaleY="177266" custLinFactNeighborX="-902" custLinFactNeighborY="540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11D667-FBF8-4663-97AE-73B4DF2A38FF}" type="pres">
      <dgm:prSet presAssocID="{95C498E8-318E-4682-9613-5DC17B218BC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0B0346-20E4-4399-AEFB-3D85A6E79184}" type="pres">
      <dgm:prSet presAssocID="{95C498E8-318E-4682-9613-5DC17B218BC4}" presName="parentNode2" presStyleLbl="node1" presStyleIdx="1" presStyleCnt="3" custLinFactNeighborX="-11719" custLinFactNeighborY="-3967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E56721-6A75-4F59-9B8F-072963033DB6}" type="pres">
      <dgm:prSet presAssocID="{95C498E8-318E-4682-9613-5DC17B218BC4}" presName="connSite2" presStyleCnt="0"/>
      <dgm:spPr/>
    </dgm:pt>
    <dgm:pt modelId="{DF1A619A-4393-4C49-8BDB-199D3AD47F05}" type="pres">
      <dgm:prSet presAssocID="{927918FB-A405-4B82-9AD8-5D41303B8259}" presName="Name18" presStyleLbl="sibTrans2D1" presStyleIdx="1" presStyleCnt="2" custLinFactNeighborX="23249" custLinFactNeighborY="-11357"/>
      <dgm:spPr/>
      <dgm:t>
        <a:bodyPr/>
        <a:lstStyle/>
        <a:p>
          <a:endParaRPr lang="fr-FR"/>
        </a:p>
      </dgm:t>
    </dgm:pt>
    <dgm:pt modelId="{E1CFDE6F-CE94-41F4-BBE9-333D215B22DF}" type="pres">
      <dgm:prSet presAssocID="{737DAF16-6965-44F4-894A-C50F072069CD}" presName="composite1" presStyleCnt="0"/>
      <dgm:spPr/>
    </dgm:pt>
    <dgm:pt modelId="{5D9A2BD4-D350-48A7-835B-506A38A50A57}" type="pres">
      <dgm:prSet presAssocID="{737DAF16-6965-44F4-894A-C50F072069CD}" presName="dummyNode1" presStyleLbl="node1" presStyleIdx="1" presStyleCnt="3"/>
      <dgm:spPr/>
    </dgm:pt>
    <dgm:pt modelId="{F59B1FE6-901C-44D3-B46E-4A170A8C9B13}" type="pres">
      <dgm:prSet presAssocID="{737DAF16-6965-44F4-894A-C50F072069CD}" presName="childNode1" presStyleLbl="bgAcc1" presStyleIdx="2" presStyleCnt="3" custScaleY="162091" custLinFactNeighborX="6673" custLinFactNeighborY="-738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AE0290-C722-4050-A441-86878FE27152}" type="pres">
      <dgm:prSet presAssocID="{737DAF16-6965-44F4-894A-C50F072069C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9543B4-6195-401B-9A55-AEB5B6F03F25}" type="pres">
      <dgm:prSet presAssocID="{737DAF16-6965-44F4-894A-C50F072069CD}" presName="parentNode1" presStyleLbl="node1" presStyleIdx="2" presStyleCnt="3" custLinFactY="34422" custLinFactNeighborX="-796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1324B6-70BB-4C5D-A8D9-65307FDF8AB5}" type="pres">
      <dgm:prSet presAssocID="{737DAF16-6965-44F4-894A-C50F072069CD}" presName="connSite1" presStyleCnt="0"/>
      <dgm:spPr/>
    </dgm:pt>
  </dgm:ptLst>
  <dgm:cxnLst>
    <dgm:cxn modelId="{5C5C6A2D-476C-D34A-9FB9-3E1980DD02D7}" type="presOf" srcId="{BB6DB070-8E4C-4594-B1F6-BC726B503FC6}" destId="{8F8C7020-01FF-40F1-A8C6-5B9CAB9B3B37}" srcOrd="0" destOrd="1" presId="urn:microsoft.com/office/officeart/2005/8/layout/hProcess4"/>
    <dgm:cxn modelId="{4BDC4174-33E8-5149-985B-30BF03E7579B}" type="presOf" srcId="{27CF688D-543B-4DBF-AF95-7266A6F3746F}" destId="{8F8C7020-01FF-40F1-A8C6-5B9CAB9B3B37}" srcOrd="0" destOrd="0" presId="urn:microsoft.com/office/officeart/2005/8/layout/hProcess4"/>
    <dgm:cxn modelId="{40AFA018-431F-2746-9611-7939C767E964}" type="presOf" srcId="{7E685E30-E38D-43A1-9736-0A7278688D05}" destId="{B660A3D2-DDB1-4704-8BFD-1F6602387FCE}" srcOrd="1" destOrd="1" presId="urn:microsoft.com/office/officeart/2005/8/layout/hProcess4"/>
    <dgm:cxn modelId="{C28FB493-A40E-A644-97DB-707F79DC5BE3}" type="presOf" srcId="{FEDF3410-6863-4106-A97E-CDE7C8BF07DE}" destId="{6B72A27B-AE12-4A38-87F6-C5C1DC468480}" srcOrd="0" destOrd="0" presId="urn:microsoft.com/office/officeart/2005/8/layout/hProcess4"/>
    <dgm:cxn modelId="{77E8FCF8-21F6-4EB1-A434-4B62E5D31754}" srcId="{95C498E8-318E-4682-9613-5DC17B218BC4}" destId="{9D4FFD87-4A13-4F3A-A026-202CDBB4CD51}" srcOrd="2" destOrd="0" parTransId="{BEFBE747-600C-4F16-9517-5FDF8CB99EEA}" sibTransId="{5ADAE8CE-47D5-40F0-84C1-BFE95DEA8C54}"/>
    <dgm:cxn modelId="{CCF4D31B-2D9D-4E44-B6A7-30D7D96B2A54}" srcId="{8BD679C5-6FBA-4FB6-864D-A28DA3552CFA}" destId="{FEDF3410-6863-4106-A97E-CDE7C8BF07DE}" srcOrd="0" destOrd="0" parTransId="{9FA522BA-01E1-4006-9CE0-7C29F80CEDEF}" sibTransId="{2EB15CC3-23CC-4F6F-9178-65D565C9A947}"/>
    <dgm:cxn modelId="{D78C9803-6E88-0F4C-83DD-F5A9B57BD6C5}" type="presOf" srcId="{45BF82AF-7F33-4B27-98DE-67DBAA78CEC2}" destId="{F59B1FE6-901C-44D3-B46E-4A170A8C9B13}" srcOrd="0" destOrd="2" presId="urn:microsoft.com/office/officeart/2005/8/layout/hProcess4"/>
    <dgm:cxn modelId="{57BE19B6-EAB3-45E6-B1DD-AC70CF499DFA}" srcId="{8BD679C5-6FBA-4FB6-864D-A28DA3552CFA}" destId="{95C498E8-318E-4682-9613-5DC17B218BC4}" srcOrd="1" destOrd="0" parTransId="{9376AD49-906E-4279-897C-2393FB916728}" sibTransId="{927918FB-A405-4B82-9AD8-5D41303B8259}"/>
    <dgm:cxn modelId="{A073002C-9304-F748-907A-108D6362E379}" type="presOf" srcId="{7E685E30-E38D-43A1-9736-0A7278688D05}" destId="{FED79FB7-EC2A-49B5-86E7-D84C2AF53460}" srcOrd="0" destOrd="1" presId="urn:microsoft.com/office/officeart/2005/8/layout/hProcess4"/>
    <dgm:cxn modelId="{D340A762-D4AB-1D44-A605-89FF8DE12C6B}" type="presOf" srcId="{706E4556-0B7C-4338-90FE-15ED1BF4E842}" destId="{F59B1FE6-901C-44D3-B46E-4A170A8C9B13}" srcOrd="0" destOrd="0" presId="urn:microsoft.com/office/officeart/2005/8/layout/hProcess4"/>
    <dgm:cxn modelId="{02ADCD2E-D06A-8940-86B4-5AC48BDC251A}" type="presOf" srcId="{8BD679C5-6FBA-4FB6-864D-A28DA3552CFA}" destId="{3AC254D0-A5E1-4DCA-9C78-2AC2879240BF}" srcOrd="0" destOrd="0" presId="urn:microsoft.com/office/officeart/2005/8/layout/hProcess4"/>
    <dgm:cxn modelId="{9A7935A0-39A0-444D-A1EF-D1C0DC8F7D23}" type="presOf" srcId="{BB6DB070-8E4C-4594-B1F6-BC726B503FC6}" destId="{4811D667-FBF8-4663-97AE-73B4DF2A38FF}" srcOrd="1" destOrd="1" presId="urn:microsoft.com/office/officeart/2005/8/layout/hProcess4"/>
    <dgm:cxn modelId="{01649FE8-EC8A-1B40-A438-C5C0C213AE9C}" type="presOf" srcId="{3D4F6824-02A6-46A9-805D-8D0D2EAF9C32}" destId="{FED79FB7-EC2A-49B5-86E7-D84C2AF53460}" srcOrd="0" destOrd="2" presId="urn:microsoft.com/office/officeart/2005/8/layout/hProcess4"/>
    <dgm:cxn modelId="{C73B91F7-F9F5-A042-9E2C-3EF3919950C1}" type="presOf" srcId="{9390A91F-73A1-4264-8DEE-0928028B2873}" destId="{F59B1FE6-901C-44D3-B46E-4A170A8C9B13}" srcOrd="0" destOrd="1" presId="urn:microsoft.com/office/officeart/2005/8/layout/hProcess4"/>
    <dgm:cxn modelId="{46CDA0E2-D56F-1F48-84DC-9A3077A898E5}" type="presOf" srcId="{9D4FFD87-4A13-4F3A-A026-202CDBB4CD51}" destId="{8F8C7020-01FF-40F1-A8C6-5B9CAB9B3B37}" srcOrd="0" destOrd="2" presId="urn:microsoft.com/office/officeart/2005/8/layout/hProcess4"/>
    <dgm:cxn modelId="{A1F0437C-0FF0-744C-AC82-10C9EEB29860}" type="presOf" srcId="{95C498E8-318E-4682-9613-5DC17B218BC4}" destId="{B30B0346-20E4-4399-AEFB-3D85A6E79184}" srcOrd="0" destOrd="0" presId="urn:microsoft.com/office/officeart/2005/8/layout/hProcess4"/>
    <dgm:cxn modelId="{AD016320-3C2D-4B44-AAD5-55EA05B4E3CE}" type="presOf" srcId="{9D4FFD87-4A13-4F3A-A026-202CDBB4CD51}" destId="{4811D667-FBF8-4663-97AE-73B4DF2A38FF}" srcOrd="1" destOrd="2" presId="urn:microsoft.com/office/officeart/2005/8/layout/hProcess4"/>
    <dgm:cxn modelId="{E5DFEA94-8375-7C44-B7A9-180FD363B44C}" type="presOf" srcId="{3D4F6824-02A6-46A9-805D-8D0D2EAF9C32}" destId="{B660A3D2-DDB1-4704-8BFD-1F6602387FCE}" srcOrd="1" destOrd="2" presId="urn:microsoft.com/office/officeart/2005/8/layout/hProcess4"/>
    <dgm:cxn modelId="{5B38D916-365F-4A49-8CC5-CBBBE627C50B}" srcId="{8BD679C5-6FBA-4FB6-864D-A28DA3552CFA}" destId="{737DAF16-6965-44F4-894A-C50F072069CD}" srcOrd="2" destOrd="0" parTransId="{D7619236-0B58-4245-AB00-FAFB3D47D557}" sibTransId="{F9AD62B2-849F-44CE-AA01-BA8E30FB2C8C}"/>
    <dgm:cxn modelId="{804D8173-390C-4047-BA0A-867E5BA30BDF}" srcId="{95C498E8-318E-4682-9613-5DC17B218BC4}" destId="{BB6DB070-8E4C-4594-B1F6-BC726B503FC6}" srcOrd="1" destOrd="0" parTransId="{7347650F-7632-4232-9BD0-186D288BDAF2}" sibTransId="{742B6434-EC19-442D-9402-D26E9F0636E2}"/>
    <dgm:cxn modelId="{F89F4196-1E7F-3845-8026-0FDD72D01462}" type="presOf" srcId="{D2E32F21-A334-4777-9E08-864974F2F3AF}" destId="{FED79FB7-EC2A-49B5-86E7-D84C2AF53460}" srcOrd="0" destOrd="0" presId="urn:microsoft.com/office/officeart/2005/8/layout/hProcess4"/>
    <dgm:cxn modelId="{4EB4FF24-12F6-AD4A-879B-11F852D9AF78}" type="presOf" srcId="{45BF82AF-7F33-4B27-98DE-67DBAA78CEC2}" destId="{7BAE0290-C722-4050-A441-86878FE27152}" srcOrd="1" destOrd="2" presId="urn:microsoft.com/office/officeart/2005/8/layout/hProcess4"/>
    <dgm:cxn modelId="{0C17C56C-6289-3244-A921-5B63BD99C69C}" type="presOf" srcId="{706E4556-0B7C-4338-90FE-15ED1BF4E842}" destId="{7BAE0290-C722-4050-A441-86878FE27152}" srcOrd="1" destOrd="0" presId="urn:microsoft.com/office/officeart/2005/8/layout/hProcess4"/>
    <dgm:cxn modelId="{669D873C-FD46-4FFD-B3E2-71DD6855C509}" srcId="{737DAF16-6965-44F4-894A-C50F072069CD}" destId="{45BF82AF-7F33-4B27-98DE-67DBAA78CEC2}" srcOrd="2" destOrd="0" parTransId="{18823E3F-3ECC-4E8D-9E1A-3C1062ACB201}" sibTransId="{18ED79A0-DA7E-44F9-85C6-84F77919F9B9}"/>
    <dgm:cxn modelId="{0AAC9F30-8750-634D-9BDA-2A8E8CFE2E8A}" type="presOf" srcId="{27CF688D-543B-4DBF-AF95-7266A6F3746F}" destId="{4811D667-FBF8-4663-97AE-73B4DF2A38FF}" srcOrd="1" destOrd="0" presId="urn:microsoft.com/office/officeart/2005/8/layout/hProcess4"/>
    <dgm:cxn modelId="{463A50E5-D75E-4D84-B2E7-0E593E41AE2C}" srcId="{737DAF16-6965-44F4-894A-C50F072069CD}" destId="{706E4556-0B7C-4338-90FE-15ED1BF4E842}" srcOrd="0" destOrd="0" parTransId="{A0BA6DDB-1129-4822-8254-718FD2A6B182}" sibTransId="{A0CC233A-8C13-4161-BF85-6350CFE50676}"/>
    <dgm:cxn modelId="{222CFB83-52F6-4932-BF0E-2AA72D4E1433}" srcId="{95C498E8-318E-4682-9613-5DC17B218BC4}" destId="{27CF688D-543B-4DBF-AF95-7266A6F3746F}" srcOrd="0" destOrd="0" parTransId="{904566CB-D97A-466C-9BA7-D332F216D1BA}" sibTransId="{C36F0EBA-7D38-4840-A146-92545A0655D9}"/>
    <dgm:cxn modelId="{8EE89E7C-EFFA-4D7B-ACB3-2B29A2175A06}" srcId="{FEDF3410-6863-4106-A97E-CDE7C8BF07DE}" destId="{D2E32F21-A334-4777-9E08-864974F2F3AF}" srcOrd="0" destOrd="0" parTransId="{C6E1AB3E-99FE-454F-81BF-5319154E0F97}" sibTransId="{1E92E619-2437-4E6B-8BD3-D94869643E17}"/>
    <dgm:cxn modelId="{26B6A8C8-85E0-FE4F-8E1E-6F07BB376189}" type="presOf" srcId="{D2E32F21-A334-4777-9E08-864974F2F3AF}" destId="{B660A3D2-DDB1-4704-8BFD-1F6602387FCE}" srcOrd="1" destOrd="0" presId="urn:microsoft.com/office/officeart/2005/8/layout/hProcess4"/>
    <dgm:cxn modelId="{F4A44F90-B30A-4A97-821B-E641816BC9DE}" srcId="{FEDF3410-6863-4106-A97E-CDE7C8BF07DE}" destId="{3D4F6824-02A6-46A9-805D-8D0D2EAF9C32}" srcOrd="2" destOrd="0" parTransId="{3AD7759B-E90B-4BF9-B2F6-0550610A4921}" sibTransId="{80FC7291-C19F-47E2-8A6B-35316A628D5E}"/>
    <dgm:cxn modelId="{A4960F1F-BE46-4792-87C7-4817663A36F7}" srcId="{FEDF3410-6863-4106-A97E-CDE7C8BF07DE}" destId="{7E685E30-E38D-43A1-9736-0A7278688D05}" srcOrd="1" destOrd="0" parTransId="{0D07097B-A5FF-4628-899B-52A5655591AF}" sibTransId="{11D4CF55-2A92-4357-A67D-9FFA32B7392A}"/>
    <dgm:cxn modelId="{E008F102-BE8B-B041-9BFD-FB25F2E9A209}" type="presOf" srcId="{737DAF16-6965-44F4-894A-C50F072069CD}" destId="{859543B4-6195-401B-9A55-AEB5B6F03F25}" srcOrd="0" destOrd="0" presId="urn:microsoft.com/office/officeart/2005/8/layout/hProcess4"/>
    <dgm:cxn modelId="{EB402D4C-F324-AF48-944A-462DA4CE89DB}" type="presOf" srcId="{2EB15CC3-23CC-4F6F-9178-65D565C9A947}" destId="{8C2AD3C0-C778-4F15-9E1F-F5797FAD8F55}" srcOrd="0" destOrd="0" presId="urn:microsoft.com/office/officeart/2005/8/layout/hProcess4"/>
    <dgm:cxn modelId="{C92EFC50-C126-4152-8245-0CF4483E9036}" srcId="{737DAF16-6965-44F4-894A-C50F072069CD}" destId="{9390A91F-73A1-4264-8DEE-0928028B2873}" srcOrd="1" destOrd="0" parTransId="{BA36EBAD-1946-4831-812F-F8CC8058B680}" sibTransId="{5C671254-E739-47F7-8A11-D5F587365924}"/>
    <dgm:cxn modelId="{A185A73F-6C45-7B49-83E8-0177FA7CC6C2}" type="presOf" srcId="{9390A91F-73A1-4264-8DEE-0928028B2873}" destId="{7BAE0290-C722-4050-A441-86878FE27152}" srcOrd="1" destOrd="1" presId="urn:microsoft.com/office/officeart/2005/8/layout/hProcess4"/>
    <dgm:cxn modelId="{FC934C7A-9058-B940-BBAF-A44CF44F085E}" type="presOf" srcId="{927918FB-A405-4B82-9AD8-5D41303B8259}" destId="{DF1A619A-4393-4C49-8BDB-199D3AD47F05}" srcOrd="0" destOrd="0" presId="urn:microsoft.com/office/officeart/2005/8/layout/hProcess4"/>
    <dgm:cxn modelId="{C0648CAE-BD34-CE45-8BEC-5CD40E90E955}" type="presParOf" srcId="{3AC254D0-A5E1-4DCA-9C78-2AC2879240BF}" destId="{9601BE2A-558A-4320-9F32-8538F86BBE6D}" srcOrd="0" destOrd="0" presId="urn:microsoft.com/office/officeart/2005/8/layout/hProcess4"/>
    <dgm:cxn modelId="{85BD2F9B-A687-4443-B2FA-CDDCB5D37757}" type="presParOf" srcId="{3AC254D0-A5E1-4DCA-9C78-2AC2879240BF}" destId="{7847F82F-E2BC-4F2D-BBED-6A744873D736}" srcOrd="1" destOrd="0" presId="urn:microsoft.com/office/officeart/2005/8/layout/hProcess4"/>
    <dgm:cxn modelId="{79B47F75-B6C6-E344-A29D-7840E1637633}" type="presParOf" srcId="{3AC254D0-A5E1-4DCA-9C78-2AC2879240BF}" destId="{F3E23C8F-674C-478F-90D5-776AE7B96FFC}" srcOrd="2" destOrd="0" presId="urn:microsoft.com/office/officeart/2005/8/layout/hProcess4"/>
    <dgm:cxn modelId="{45CF0971-55D0-A34B-B2B8-A91EFAAEFC73}" type="presParOf" srcId="{F3E23C8F-674C-478F-90D5-776AE7B96FFC}" destId="{16E9BBF9-C697-46B1-A668-3D2AEA909EA3}" srcOrd="0" destOrd="0" presId="urn:microsoft.com/office/officeart/2005/8/layout/hProcess4"/>
    <dgm:cxn modelId="{B083D226-DB8A-B944-85DF-8227AB5AB866}" type="presParOf" srcId="{16E9BBF9-C697-46B1-A668-3D2AEA909EA3}" destId="{91AEDD6A-91A0-436B-B88D-1F1E9A53D29F}" srcOrd="0" destOrd="0" presId="urn:microsoft.com/office/officeart/2005/8/layout/hProcess4"/>
    <dgm:cxn modelId="{E045B790-0992-F24B-8E62-041DE2368E83}" type="presParOf" srcId="{16E9BBF9-C697-46B1-A668-3D2AEA909EA3}" destId="{FED79FB7-EC2A-49B5-86E7-D84C2AF53460}" srcOrd="1" destOrd="0" presId="urn:microsoft.com/office/officeart/2005/8/layout/hProcess4"/>
    <dgm:cxn modelId="{4A125F9D-173E-4B44-97EF-2ACFB44FC31A}" type="presParOf" srcId="{16E9BBF9-C697-46B1-A668-3D2AEA909EA3}" destId="{B660A3D2-DDB1-4704-8BFD-1F6602387FCE}" srcOrd="2" destOrd="0" presId="urn:microsoft.com/office/officeart/2005/8/layout/hProcess4"/>
    <dgm:cxn modelId="{9336F8F9-7AD2-FD41-A449-84586AC705D8}" type="presParOf" srcId="{16E9BBF9-C697-46B1-A668-3D2AEA909EA3}" destId="{6B72A27B-AE12-4A38-87F6-C5C1DC468480}" srcOrd="3" destOrd="0" presId="urn:microsoft.com/office/officeart/2005/8/layout/hProcess4"/>
    <dgm:cxn modelId="{AD22B3A8-C2D6-214C-8BA7-5F8C08734115}" type="presParOf" srcId="{16E9BBF9-C697-46B1-A668-3D2AEA909EA3}" destId="{7D494343-96CC-4D09-A1C4-4BFA55F29353}" srcOrd="4" destOrd="0" presId="urn:microsoft.com/office/officeart/2005/8/layout/hProcess4"/>
    <dgm:cxn modelId="{D9410744-BDBB-1A48-AD0E-DC6180682AE2}" type="presParOf" srcId="{F3E23C8F-674C-478F-90D5-776AE7B96FFC}" destId="{8C2AD3C0-C778-4F15-9E1F-F5797FAD8F55}" srcOrd="1" destOrd="0" presId="urn:microsoft.com/office/officeart/2005/8/layout/hProcess4"/>
    <dgm:cxn modelId="{9FE94BF0-54B1-9946-B754-911D99086775}" type="presParOf" srcId="{F3E23C8F-674C-478F-90D5-776AE7B96FFC}" destId="{F954AB1A-89B8-43F4-A71D-DB7CF157EBEA}" srcOrd="2" destOrd="0" presId="urn:microsoft.com/office/officeart/2005/8/layout/hProcess4"/>
    <dgm:cxn modelId="{83C0AC0A-7255-C34B-A018-26094B9153A3}" type="presParOf" srcId="{F954AB1A-89B8-43F4-A71D-DB7CF157EBEA}" destId="{8EB430BA-05B4-470B-8E95-6CB218C146B5}" srcOrd="0" destOrd="0" presId="urn:microsoft.com/office/officeart/2005/8/layout/hProcess4"/>
    <dgm:cxn modelId="{75E976C5-0ED7-2343-87F4-B84165B68037}" type="presParOf" srcId="{F954AB1A-89B8-43F4-A71D-DB7CF157EBEA}" destId="{8F8C7020-01FF-40F1-A8C6-5B9CAB9B3B37}" srcOrd="1" destOrd="0" presId="urn:microsoft.com/office/officeart/2005/8/layout/hProcess4"/>
    <dgm:cxn modelId="{B9BB5700-A664-A84C-80A4-39E451655386}" type="presParOf" srcId="{F954AB1A-89B8-43F4-A71D-DB7CF157EBEA}" destId="{4811D667-FBF8-4663-97AE-73B4DF2A38FF}" srcOrd="2" destOrd="0" presId="urn:microsoft.com/office/officeart/2005/8/layout/hProcess4"/>
    <dgm:cxn modelId="{687435BC-4EEF-3441-A763-684DBF337614}" type="presParOf" srcId="{F954AB1A-89B8-43F4-A71D-DB7CF157EBEA}" destId="{B30B0346-20E4-4399-AEFB-3D85A6E79184}" srcOrd="3" destOrd="0" presId="urn:microsoft.com/office/officeart/2005/8/layout/hProcess4"/>
    <dgm:cxn modelId="{85C7C1D5-E6DA-044C-B9F1-67C25B183982}" type="presParOf" srcId="{F954AB1A-89B8-43F4-A71D-DB7CF157EBEA}" destId="{59E56721-6A75-4F59-9B8F-072963033DB6}" srcOrd="4" destOrd="0" presId="urn:microsoft.com/office/officeart/2005/8/layout/hProcess4"/>
    <dgm:cxn modelId="{B7501BCB-9A54-B742-91DF-B402ADC845C3}" type="presParOf" srcId="{F3E23C8F-674C-478F-90D5-776AE7B96FFC}" destId="{DF1A619A-4393-4C49-8BDB-199D3AD47F05}" srcOrd="3" destOrd="0" presId="urn:microsoft.com/office/officeart/2005/8/layout/hProcess4"/>
    <dgm:cxn modelId="{10C19E65-BDC4-FD42-ABDE-6A7566ECB93D}" type="presParOf" srcId="{F3E23C8F-674C-478F-90D5-776AE7B96FFC}" destId="{E1CFDE6F-CE94-41F4-BBE9-333D215B22DF}" srcOrd="4" destOrd="0" presId="urn:microsoft.com/office/officeart/2005/8/layout/hProcess4"/>
    <dgm:cxn modelId="{8049DDB5-1AAF-A14B-97A0-B012D19E2550}" type="presParOf" srcId="{E1CFDE6F-CE94-41F4-BBE9-333D215B22DF}" destId="{5D9A2BD4-D350-48A7-835B-506A38A50A57}" srcOrd="0" destOrd="0" presId="urn:microsoft.com/office/officeart/2005/8/layout/hProcess4"/>
    <dgm:cxn modelId="{FE74AAFE-1118-2348-8126-E19998C7054B}" type="presParOf" srcId="{E1CFDE6F-CE94-41F4-BBE9-333D215B22DF}" destId="{F59B1FE6-901C-44D3-B46E-4A170A8C9B13}" srcOrd="1" destOrd="0" presId="urn:microsoft.com/office/officeart/2005/8/layout/hProcess4"/>
    <dgm:cxn modelId="{5DCD2A6A-A67B-9347-9A0E-2911A7D099DD}" type="presParOf" srcId="{E1CFDE6F-CE94-41F4-BBE9-333D215B22DF}" destId="{7BAE0290-C722-4050-A441-86878FE27152}" srcOrd="2" destOrd="0" presId="urn:microsoft.com/office/officeart/2005/8/layout/hProcess4"/>
    <dgm:cxn modelId="{5AA961D0-48A6-9D46-9774-37BC8CA6E40E}" type="presParOf" srcId="{E1CFDE6F-CE94-41F4-BBE9-333D215B22DF}" destId="{859543B4-6195-401B-9A55-AEB5B6F03F25}" srcOrd="3" destOrd="0" presId="urn:microsoft.com/office/officeart/2005/8/layout/hProcess4"/>
    <dgm:cxn modelId="{ECDA13F0-6F24-8643-B3C9-F6F889C65E41}" type="presParOf" srcId="{E1CFDE6F-CE94-41F4-BBE9-333D215B22DF}" destId="{171324B6-70BB-4C5D-A8D9-65307FDF8AB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B6630-EDA6-4E05-99C8-C1A272654248}" type="doc">
      <dgm:prSet loTypeId="urn:microsoft.com/office/officeart/2005/8/layout/hierarchy3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17D3DE29-BA97-44B3-BD39-F3828421E17B}">
      <dgm:prSet phldrT="[Text]"/>
      <dgm:spPr/>
      <dgm:t>
        <a:bodyPr/>
        <a:lstStyle/>
        <a:p>
          <a:r>
            <a:rPr lang="en-GB" dirty="0" smtClean="0"/>
            <a:t>User Community Board</a:t>
          </a:r>
          <a:endParaRPr lang="en-GB" dirty="0"/>
        </a:p>
      </dgm:t>
    </dgm:pt>
    <dgm:pt modelId="{D75B82A7-BE2C-4C5A-9D14-3A558489B2F1}" type="parTrans" cxnId="{8DDA8DE8-ED2F-4226-AB06-C2D4D4136ACE}">
      <dgm:prSet/>
      <dgm:spPr/>
      <dgm:t>
        <a:bodyPr/>
        <a:lstStyle/>
        <a:p>
          <a:endParaRPr lang="en-GB"/>
        </a:p>
      </dgm:t>
    </dgm:pt>
    <dgm:pt modelId="{202C06F2-C9D6-40DB-B585-FF9E0966C4A1}" type="sibTrans" cxnId="{8DDA8DE8-ED2F-4226-AB06-C2D4D4136ACE}">
      <dgm:prSet/>
      <dgm:spPr/>
      <dgm:t>
        <a:bodyPr/>
        <a:lstStyle/>
        <a:p>
          <a:endParaRPr lang="en-GB"/>
        </a:p>
      </dgm:t>
    </dgm:pt>
    <dgm:pt modelId="{E0365FB1-BC56-4AF3-BB34-3C7FDE6688E5}">
      <dgm:prSet phldrT="[Text]"/>
      <dgm:spPr/>
      <dgm:t>
        <a:bodyPr/>
        <a:lstStyle/>
        <a:p>
          <a:r>
            <a:rPr lang="en-GB" dirty="0" smtClean="0"/>
            <a:t>Research Infrastructures</a:t>
          </a:r>
          <a:endParaRPr lang="en-GB" dirty="0"/>
        </a:p>
      </dgm:t>
    </dgm:pt>
    <dgm:pt modelId="{AA9A8F44-AB9D-447F-A109-168DE7212248}" type="parTrans" cxnId="{A4F39A75-6F5E-4ECA-AB35-E3360416B8B6}">
      <dgm:prSet/>
      <dgm:spPr/>
      <dgm:t>
        <a:bodyPr/>
        <a:lstStyle/>
        <a:p>
          <a:endParaRPr lang="en-GB"/>
        </a:p>
      </dgm:t>
    </dgm:pt>
    <dgm:pt modelId="{942F2C89-DD7E-4D4A-93FD-4E1AFF6967BF}" type="sibTrans" cxnId="{A4F39A75-6F5E-4ECA-AB35-E3360416B8B6}">
      <dgm:prSet/>
      <dgm:spPr/>
      <dgm:t>
        <a:bodyPr/>
        <a:lstStyle/>
        <a:p>
          <a:endParaRPr lang="en-GB"/>
        </a:p>
      </dgm:t>
    </dgm:pt>
    <dgm:pt modelId="{B4465FDD-50FB-4067-B6E4-61786A3BC5FD}">
      <dgm:prSet phldrT="[Text]"/>
      <dgm:spPr/>
      <dgm:t>
        <a:bodyPr/>
        <a:lstStyle/>
        <a:p>
          <a:r>
            <a:rPr lang="en-GB" dirty="0" smtClean="0"/>
            <a:t>International collaborations</a:t>
          </a:r>
          <a:endParaRPr lang="en-GB" dirty="0"/>
        </a:p>
      </dgm:t>
    </dgm:pt>
    <dgm:pt modelId="{B40E3453-E1E9-4FB4-BC78-157D0C91FDE6}" type="parTrans" cxnId="{85A4A24D-E4B1-43C3-B956-B9F3FA9767A1}">
      <dgm:prSet/>
      <dgm:spPr/>
      <dgm:t>
        <a:bodyPr/>
        <a:lstStyle/>
        <a:p>
          <a:endParaRPr lang="en-GB"/>
        </a:p>
      </dgm:t>
    </dgm:pt>
    <dgm:pt modelId="{28A491C7-2440-4A5D-A762-0A10141816EF}" type="sibTrans" cxnId="{85A4A24D-E4B1-43C3-B956-B9F3FA9767A1}">
      <dgm:prSet/>
      <dgm:spPr/>
      <dgm:t>
        <a:bodyPr/>
        <a:lstStyle/>
        <a:p>
          <a:endParaRPr lang="en-GB"/>
        </a:p>
      </dgm:t>
    </dgm:pt>
    <dgm:pt modelId="{DDCDAC39-12AC-43DE-9199-74CB9721BFF4}">
      <dgm:prSet phldrT="[Text]"/>
      <dgm:spPr/>
      <dgm:t>
        <a:bodyPr/>
        <a:lstStyle/>
        <a:p>
          <a:r>
            <a:rPr lang="en-GB" dirty="0" smtClean="0"/>
            <a:t>The long tail of research</a:t>
          </a:r>
          <a:endParaRPr lang="en-GB" dirty="0"/>
        </a:p>
      </dgm:t>
    </dgm:pt>
    <dgm:pt modelId="{D98112F2-1C3A-4B51-A788-707D2B2F6029}" type="parTrans" cxnId="{3D481D42-5AF5-4F5A-90E3-FAEE39910B6F}">
      <dgm:prSet/>
      <dgm:spPr/>
      <dgm:t>
        <a:bodyPr/>
        <a:lstStyle/>
        <a:p>
          <a:endParaRPr lang="en-GB"/>
        </a:p>
      </dgm:t>
    </dgm:pt>
    <dgm:pt modelId="{3D8B4CF3-DE74-40E6-BF20-C07607DA2E3F}" type="sibTrans" cxnId="{3D481D42-5AF5-4F5A-90E3-FAEE39910B6F}">
      <dgm:prSet/>
      <dgm:spPr/>
      <dgm:t>
        <a:bodyPr/>
        <a:lstStyle/>
        <a:p>
          <a:endParaRPr lang="en-GB"/>
        </a:p>
      </dgm:t>
    </dgm:pt>
    <dgm:pt modelId="{C90D4F65-F519-49E4-88FA-8EF841707525}">
      <dgm:prSet phldrT="[Text]"/>
      <dgm:spPr/>
      <dgm:t>
        <a:bodyPr/>
        <a:lstStyle/>
        <a:p>
          <a:r>
            <a:rPr lang="en-GB" dirty="0" smtClean="0"/>
            <a:t>Technology Coordination Board</a:t>
          </a:r>
          <a:endParaRPr lang="en-GB" dirty="0"/>
        </a:p>
      </dgm:t>
    </dgm:pt>
    <dgm:pt modelId="{B268002D-372D-467E-B96B-F74181A9FFC5}" type="parTrans" cxnId="{339DD147-A215-4C1F-ABA3-C2C6D0610EDE}">
      <dgm:prSet/>
      <dgm:spPr/>
      <dgm:t>
        <a:bodyPr/>
        <a:lstStyle/>
        <a:p>
          <a:endParaRPr lang="en-GB"/>
        </a:p>
      </dgm:t>
    </dgm:pt>
    <dgm:pt modelId="{7585719F-F7A5-434A-98C7-3D09E93A7590}" type="sibTrans" cxnId="{339DD147-A215-4C1F-ABA3-C2C6D0610EDE}">
      <dgm:prSet/>
      <dgm:spPr/>
      <dgm:t>
        <a:bodyPr/>
        <a:lstStyle/>
        <a:p>
          <a:endParaRPr lang="en-GB"/>
        </a:p>
      </dgm:t>
    </dgm:pt>
    <dgm:pt modelId="{EB7D5927-6877-40A9-82C9-A36A41631546}">
      <dgm:prSet phldrT="[Text]"/>
      <dgm:spPr/>
      <dgm:t>
        <a:bodyPr/>
        <a:lstStyle/>
        <a:p>
          <a:r>
            <a:rPr lang="en-GB" dirty="0" smtClean="0"/>
            <a:t>Technology Providers</a:t>
          </a:r>
          <a:endParaRPr lang="en-GB" dirty="0"/>
        </a:p>
      </dgm:t>
    </dgm:pt>
    <dgm:pt modelId="{B41AA8E4-AB03-4C97-A3F8-DD15EFFB1618}" type="parTrans" cxnId="{E8A017BC-6D65-43FD-855C-709F7FAEC5D6}">
      <dgm:prSet/>
      <dgm:spPr/>
      <dgm:t>
        <a:bodyPr/>
        <a:lstStyle/>
        <a:p>
          <a:endParaRPr lang="en-GB"/>
        </a:p>
      </dgm:t>
    </dgm:pt>
    <dgm:pt modelId="{3BAB1396-D01C-460B-8D8A-5AF19D72F002}" type="sibTrans" cxnId="{E8A017BC-6D65-43FD-855C-709F7FAEC5D6}">
      <dgm:prSet/>
      <dgm:spPr/>
      <dgm:t>
        <a:bodyPr/>
        <a:lstStyle/>
        <a:p>
          <a:endParaRPr lang="en-GB"/>
        </a:p>
      </dgm:t>
    </dgm:pt>
    <dgm:pt modelId="{BCB2D928-8B42-4871-843E-33329A522651}">
      <dgm:prSet phldrT="[Text]"/>
      <dgm:spPr/>
      <dgm:t>
        <a:bodyPr/>
        <a:lstStyle/>
        <a:p>
          <a:r>
            <a:rPr lang="en-GB" dirty="0" smtClean="0"/>
            <a:t>Operations Management Board</a:t>
          </a:r>
          <a:endParaRPr lang="en-GB" dirty="0"/>
        </a:p>
      </dgm:t>
    </dgm:pt>
    <dgm:pt modelId="{9ABB9B5F-D818-4098-B9CA-94B604D30CAA}" type="parTrans" cxnId="{05E06DEE-8DA3-448D-A9EC-030572C54789}">
      <dgm:prSet/>
      <dgm:spPr/>
      <dgm:t>
        <a:bodyPr/>
        <a:lstStyle/>
        <a:p>
          <a:endParaRPr lang="en-GB"/>
        </a:p>
      </dgm:t>
    </dgm:pt>
    <dgm:pt modelId="{B1DF0E9E-794B-44EA-B2BF-2AC576F2CDE7}" type="sibTrans" cxnId="{05E06DEE-8DA3-448D-A9EC-030572C54789}">
      <dgm:prSet/>
      <dgm:spPr/>
      <dgm:t>
        <a:bodyPr/>
        <a:lstStyle/>
        <a:p>
          <a:endParaRPr lang="en-GB"/>
        </a:p>
      </dgm:t>
    </dgm:pt>
    <dgm:pt modelId="{F174B96C-7E4A-45D5-9292-1A9BEDDBBAF6}">
      <dgm:prSet phldrT="[Text]"/>
      <dgm:spPr/>
      <dgm:t>
        <a:bodyPr/>
        <a:lstStyle/>
        <a:p>
          <a:r>
            <a:rPr lang="en-GB" dirty="0" smtClean="0"/>
            <a:t>Data/Compute centres</a:t>
          </a:r>
          <a:endParaRPr lang="en-GB" dirty="0"/>
        </a:p>
      </dgm:t>
    </dgm:pt>
    <dgm:pt modelId="{A3DCB0A8-1E79-44F8-A8CE-323D34D22769}" type="parTrans" cxnId="{6DAD70E9-7A4E-46EF-92E0-3BCA8DF7C92D}">
      <dgm:prSet/>
      <dgm:spPr/>
      <dgm:t>
        <a:bodyPr/>
        <a:lstStyle/>
        <a:p>
          <a:endParaRPr lang="en-GB"/>
        </a:p>
      </dgm:t>
    </dgm:pt>
    <dgm:pt modelId="{3C53EFB0-C922-40CE-8CEB-D822BA252293}" type="sibTrans" cxnId="{6DAD70E9-7A4E-46EF-92E0-3BCA8DF7C92D}">
      <dgm:prSet/>
      <dgm:spPr/>
      <dgm:t>
        <a:bodyPr/>
        <a:lstStyle/>
        <a:p>
          <a:endParaRPr lang="en-GB"/>
        </a:p>
      </dgm:t>
    </dgm:pt>
    <dgm:pt modelId="{EEBF5A4E-CD0E-4EC2-A0AC-794401E59A5D}">
      <dgm:prSet phldrT="[Text]"/>
      <dgm:spPr/>
      <dgm:t>
        <a:bodyPr/>
        <a:lstStyle/>
        <a:p>
          <a:r>
            <a:rPr lang="en-GB" dirty="0" smtClean="0"/>
            <a:t>National Grid Initiatives</a:t>
          </a:r>
          <a:endParaRPr lang="en-GB" dirty="0"/>
        </a:p>
      </dgm:t>
    </dgm:pt>
    <dgm:pt modelId="{874F6C6E-880E-42C0-BBFA-64262A4747D6}" type="parTrans" cxnId="{09A08533-5070-45EB-8A1A-433DFFEA22A8}">
      <dgm:prSet/>
      <dgm:spPr/>
      <dgm:t>
        <a:bodyPr/>
        <a:lstStyle/>
        <a:p>
          <a:endParaRPr lang="en-GB"/>
        </a:p>
      </dgm:t>
    </dgm:pt>
    <dgm:pt modelId="{693EFAFA-6F3B-4326-9D1B-A84C625BC6EB}" type="sibTrans" cxnId="{09A08533-5070-45EB-8A1A-433DFFEA22A8}">
      <dgm:prSet/>
      <dgm:spPr/>
      <dgm:t>
        <a:bodyPr/>
        <a:lstStyle/>
        <a:p>
          <a:endParaRPr lang="en-GB"/>
        </a:p>
      </dgm:t>
    </dgm:pt>
    <dgm:pt modelId="{9922971B-2BCF-43BC-88F3-5DD9C88286E2}">
      <dgm:prSet phldrT="[Text]"/>
      <dgm:spPr/>
      <dgm:t>
        <a:bodyPr/>
        <a:lstStyle/>
        <a:p>
          <a:r>
            <a:rPr lang="en-GB" dirty="0" smtClean="0"/>
            <a:t>EGI.eu</a:t>
          </a:r>
          <a:endParaRPr lang="en-GB" dirty="0"/>
        </a:p>
      </dgm:t>
    </dgm:pt>
    <dgm:pt modelId="{D763CEE9-4CE9-467D-8E83-BB31DFB45301}" type="parTrans" cxnId="{988F4DA1-8BB1-4F1F-80FF-4598B7FBE18F}">
      <dgm:prSet/>
      <dgm:spPr/>
      <dgm:t>
        <a:bodyPr/>
        <a:lstStyle/>
        <a:p>
          <a:endParaRPr lang="en-GB"/>
        </a:p>
      </dgm:t>
    </dgm:pt>
    <dgm:pt modelId="{FF386856-746E-4ECE-B62F-804A96371798}" type="sibTrans" cxnId="{988F4DA1-8BB1-4F1F-80FF-4598B7FBE18F}">
      <dgm:prSet/>
      <dgm:spPr/>
      <dgm:t>
        <a:bodyPr/>
        <a:lstStyle/>
        <a:p>
          <a:endParaRPr lang="en-GB"/>
        </a:p>
      </dgm:t>
    </dgm:pt>
    <dgm:pt modelId="{F7089993-B4AA-48CC-91EF-7F9D18C04111}">
      <dgm:prSet phldrT="[Text]"/>
      <dgm:spPr/>
      <dgm:t>
        <a:bodyPr/>
        <a:lstStyle/>
        <a:p>
          <a:r>
            <a:rPr lang="en-GB" dirty="0" smtClean="0"/>
            <a:t>Core infrastructure  platform</a:t>
          </a:r>
          <a:endParaRPr lang="en-GB" dirty="0"/>
        </a:p>
      </dgm:t>
    </dgm:pt>
    <dgm:pt modelId="{30B646DD-9E56-4017-A770-4DB13DE8E0E0}" type="parTrans" cxnId="{6CA468A8-3479-4CB7-B82D-33BB29349AF7}">
      <dgm:prSet/>
      <dgm:spPr/>
      <dgm:t>
        <a:bodyPr/>
        <a:lstStyle/>
        <a:p>
          <a:endParaRPr lang="en-GB"/>
        </a:p>
      </dgm:t>
    </dgm:pt>
    <dgm:pt modelId="{D253E8EA-5F36-4E42-81D6-168007268424}" type="sibTrans" cxnId="{6CA468A8-3479-4CB7-B82D-33BB29349AF7}">
      <dgm:prSet/>
      <dgm:spPr/>
      <dgm:t>
        <a:bodyPr/>
        <a:lstStyle/>
        <a:p>
          <a:endParaRPr lang="en-GB"/>
        </a:p>
      </dgm:t>
    </dgm:pt>
    <dgm:pt modelId="{30ED8F76-BE0B-4C7A-AF30-903240E86A21}">
      <dgm:prSet phldrT="[Text]"/>
      <dgm:spPr/>
      <dgm:t>
        <a:bodyPr/>
        <a:lstStyle/>
        <a:p>
          <a:r>
            <a:rPr lang="en-GB" dirty="0" smtClean="0"/>
            <a:t>Grid and Cloud Platforms</a:t>
          </a:r>
          <a:endParaRPr lang="en-GB" dirty="0"/>
        </a:p>
      </dgm:t>
    </dgm:pt>
    <dgm:pt modelId="{061EA06C-AB4D-4EB7-8AC0-E0E7F6D95037}" type="parTrans" cxnId="{3B5B9B19-27A9-4EA8-8203-1787387E48B9}">
      <dgm:prSet/>
      <dgm:spPr/>
      <dgm:t>
        <a:bodyPr/>
        <a:lstStyle/>
        <a:p>
          <a:endParaRPr lang="en-GB"/>
        </a:p>
      </dgm:t>
    </dgm:pt>
    <dgm:pt modelId="{05B61C10-458F-4C88-B2C8-FCAD3EB333C6}" type="sibTrans" cxnId="{3B5B9B19-27A9-4EA8-8203-1787387E48B9}">
      <dgm:prSet/>
      <dgm:spPr/>
      <dgm:t>
        <a:bodyPr/>
        <a:lstStyle/>
        <a:p>
          <a:endParaRPr lang="en-GB"/>
        </a:p>
      </dgm:t>
    </dgm:pt>
    <dgm:pt modelId="{BFC97DF7-6CE5-4C76-AA9E-BF582D0722F3}">
      <dgm:prSet phldrT="[Text]"/>
      <dgm:spPr/>
      <dgm:t>
        <a:bodyPr/>
        <a:lstStyle/>
        <a:p>
          <a:r>
            <a:rPr lang="en-GB" dirty="0" smtClean="0"/>
            <a:t>Community software</a:t>
          </a:r>
          <a:endParaRPr lang="en-GB" dirty="0"/>
        </a:p>
      </dgm:t>
    </dgm:pt>
    <dgm:pt modelId="{BE5AE78D-0557-4448-A9C7-271914840282}" type="parTrans" cxnId="{3254F027-5AFD-426D-85F9-58E0B2140EB4}">
      <dgm:prSet/>
      <dgm:spPr/>
      <dgm:t>
        <a:bodyPr/>
        <a:lstStyle/>
        <a:p>
          <a:endParaRPr lang="en-GB"/>
        </a:p>
      </dgm:t>
    </dgm:pt>
    <dgm:pt modelId="{45145CE8-C011-47F6-A61B-266F77A62235}" type="sibTrans" cxnId="{3254F027-5AFD-426D-85F9-58E0B2140EB4}">
      <dgm:prSet/>
      <dgm:spPr/>
      <dgm:t>
        <a:bodyPr/>
        <a:lstStyle/>
        <a:p>
          <a:endParaRPr lang="en-GB"/>
        </a:p>
      </dgm:t>
    </dgm:pt>
    <dgm:pt modelId="{77E09F46-16AA-42C3-BB46-E4A6605F479A}">
      <dgm:prSet phldrT="[Text]"/>
      <dgm:spPr/>
      <dgm:t>
        <a:bodyPr/>
        <a:lstStyle/>
        <a:p>
          <a:r>
            <a:rPr lang="en-GB" dirty="0" smtClean="0"/>
            <a:t>Integrated e-Infrastructures</a:t>
          </a:r>
          <a:endParaRPr lang="en-GB" dirty="0"/>
        </a:p>
      </dgm:t>
    </dgm:pt>
    <dgm:pt modelId="{26DBA8B2-C8CF-4DE2-ACB7-455B76B0ACC1}" type="parTrans" cxnId="{7D8F0702-D52D-46A1-8851-ADAA7CF60FF7}">
      <dgm:prSet/>
      <dgm:spPr/>
      <dgm:t>
        <a:bodyPr/>
        <a:lstStyle/>
        <a:p>
          <a:endParaRPr lang="en-GB"/>
        </a:p>
      </dgm:t>
    </dgm:pt>
    <dgm:pt modelId="{F037C295-E8A7-4CF0-B63C-E70D164961A6}" type="sibTrans" cxnId="{7D8F0702-D52D-46A1-8851-ADAA7CF60FF7}">
      <dgm:prSet/>
      <dgm:spPr/>
      <dgm:t>
        <a:bodyPr/>
        <a:lstStyle/>
        <a:p>
          <a:endParaRPr lang="en-GB"/>
        </a:p>
      </dgm:t>
    </dgm:pt>
    <dgm:pt modelId="{41C658AF-66DC-45AB-B65E-90B4C150D705}" type="pres">
      <dgm:prSet presAssocID="{872B6630-EDA6-4E05-99C8-C1A2726542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3C2531B-653F-45E2-A3B6-A994546CEE57}" type="pres">
      <dgm:prSet presAssocID="{17D3DE29-BA97-44B3-BD39-F3828421E17B}" presName="root" presStyleCnt="0"/>
      <dgm:spPr/>
    </dgm:pt>
    <dgm:pt modelId="{9A5CD70B-34F0-4DD8-8C45-0AB15A094821}" type="pres">
      <dgm:prSet presAssocID="{17D3DE29-BA97-44B3-BD39-F3828421E17B}" presName="rootComposite" presStyleCnt="0"/>
      <dgm:spPr/>
    </dgm:pt>
    <dgm:pt modelId="{B123068B-13AF-4E15-8057-2A2DAF909F0E}" type="pres">
      <dgm:prSet presAssocID="{17D3DE29-BA97-44B3-BD39-F3828421E17B}" presName="rootText" presStyleLbl="node1" presStyleIdx="0" presStyleCnt="3"/>
      <dgm:spPr/>
      <dgm:t>
        <a:bodyPr/>
        <a:lstStyle/>
        <a:p>
          <a:endParaRPr lang="en-GB"/>
        </a:p>
      </dgm:t>
    </dgm:pt>
    <dgm:pt modelId="{EAACFF93-7106-4DE8-B8D1-072D82BAA44C}" type="pres">
      <dgm:prSet presAssocID="{17D3DE29-BA97-44B3-BD39-F3828421E17B}" presName="rootConnector" presStyleLbl="node1" presStyleIdx="0" presStyleCnt="3"/>
      <dgm:spPr/>
      <dgm:t>
        <a:bodyPr/>
        <a:lstStyle/>
        <a:p>
          <a:endParaRPr lang="en-GB"/>
        </a:p>
      </dgm:t>
    </dgm:pt>
    <dgm:pt modelId="{7C99AD7A-3B51-4BEC-8271-0FA8DD24E1F6}" type="pres">
      <dgm:prSet presAssocID="{17D3DE29-BA97-44B3-BD39-F3828421E17B}" presName="childShape" presStyleCnt="0"/>
      <dgm:spPr/>
    </dgm:pt>
    <dgm:pt modelId="{77AF9A83-C910-4A06-89A0-DC0A0AF35F18}" type="pres">
      <dgm:prSet presAssocID="{AA9A8F44-AB9D-447F-A109-168DE7212248}" presName="Name13" presStyleLbl="parChTrans1D2" presStyleIdx="0" presStyleCnt="8"/>
      <dgm:spPr/>
      <dgm:t>
        <a:bodyPr/>
        <a:lstStyle/>
        <a:p>
          <a:endParaRPr lang="en-GB"/>
        </a:p>
      </dgm:t>
    </dgm:pt>
    <dgm:pt modelId="{8958BACF-299A-43E6-AF77-99EF931A8D37}" type="pres">
      <dgm:prSet presAssocID="{E0365FB1-BC56-4AF3-BB34-3C7FDE6688E5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86BC08-6D46-4E73-A4D3-FE4833051694}" type="pres">
      <dgm:prSet presAssocID="{B40E3453-E1E9-4FB4-BC78-157D0C91FDE6}" presName="Name13" presStyleLbl="parChTrans1D2" presStyleIdx="1" presStyleCnt="8"/>
      <dgm:spPr/>
      <dgm:t>
        <a:bodyPr/>
        <a:lstStyle/>
        <a:p>
          <a:endParaRPr lang="en-GB"/>
        </a:p>
      </dgm:t>
    </dgm:pt>
    <dgm:pt modelId="{EE7D801C-5AFE-4BAA-AC21-8F3EE379E9A2}" type="pres">
      <dgm:prSet presAssocID="{B4465FDD-50FB-4067-B6E4-61786A3BC5FD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1BECE7-90F1-43DE-BCED-E8EF43108174}" type="pres">
      <dgm:prSet presAssocID="{D98112F2-1C3A-4B51-A788-707D2B2F6029}" presName="Name13" presStyleLbl="parChTrans1D2" presStyleIdx="2" presStyleCnt="8"/>
      <dgm:spPr/>
      <dgm:t>
        <a:bodyPr/>
        <a:lstStyle/>
        <a:p>
          <a:endParaRPr lang="en-GB"/>
        </a:p>
      </dgm:t>
    </dgm:pt>
    <dgm:pt modelId="{3554BF31-08F4-4F81-BBB6-785ED5979EAF}" type="pres">
      <dgm:prSet presAssocID="{DDCDAC39-12AC-43DE-9199-74CB9721BFF4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76C060-0456-468D-BD32-8160988144C8}" type="pres">
      <dgm:prSet presAssocID="{BCB2D928-8B42-4871-843E-33329A522651}" presName="root" presStyleCnt="0"/>
      <dgm:spPr/>
    </dgm:pt>
    <dgm:pt modelId="{8AC332BD-4D53-4A7E-86CF-813E44945ACB}" type="pres">
      <dgm:prSet presAssocID="{BCB2D928-8B42-4871-843E-33329A522651}" presName="rootComposite" presStyleCnt="0"/>
      <dgm:spPr/>
    </dgm:pt>
    <dgm:pt modelId="{BD3317FB-4047-426A-A389-29877C4869E5}" type="pres">
      <dgm:prSet presAssocID="{BCB2D928-8B42-4871-843E-33329A522651}" presName="rootText" presStyleLbl="node1" presStyleIdx="1" presStyleCnt="3"/>
      <dgm:spPr/>
      <dgm:t>
        <a:bodyPr/>
        <a:lstStyle/>
        <a:p>
          <a:endParaRPr lang="en-GB"/>
        </a:p>
      </dgm:t>
    </dgm:pt>
    <dgm:pt modelId="{5FBCCFDA-37F9-48F5-BED1-5A4B8ABB6746}" type="pres">
      <dgm:prSet presAssocID="{BCB2D928-8B42-4871-843E-33329A522651}" presName="rootConnector" presStyleLbl="node1" presStyleIdx="1" presStyleCnt="3"/>
      <dgm:spPr/>
      <dgm:t>
        <a:bodyPr/>
        <a:lstStyle/>
        <a:p>
          <a:endParaRPr lang="en-GB"/>
        </a:p>
      </dgm:t>
    </dgm:pt>
    <dgm:pt modelId="{8ABE593A-B7B5-4512-92E3-47FAC71BFDCE}" type="pres">
      <dgm:prSet presAssocID="{BCB2D928-8B42-4871-843E-33329A522651}" presName="childShape" presStyleCnt="0"/>
      <dgm:spPr/>
    </dgm:pt>
    <dgm:pt modelId="{B843C5B3-D360-42FF-AAB2-40074C995DD3}" type="pres">
      <dgm:prSet presAssocID="{A3DCB0A8-1E79-44F8-A8CE-323D34D22769}" presName="Name13" presStyleLbl="parChTrans1D2" presStyleIdx="3" presStyleCnt="8"/>
      <dgm:spPr/>
      <dgm:t>
        <a:bodyPr/>
        <a:lstStyle/>
        <a:p>
          <a:endParaRPr lang="en-GB"/>
        </a:p>
      </dgm:t>
    </dgm:pt>
    <dgm:pt modelId="{F4314158-08FA-4C25-8BA4-85159A220099}" type="pres">
      <dgm:prSet presAssocID="{F174B96C-7E4A-45D5-9292-1A9BEDDBBAF6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7FC8FA-5EF6-41C8-A7B6-F0A7CC594DB5}" type="pres">
      <dgm:prSet presAssocID="{874F6C6E-880E-42C0-BBFA-64262A4747D6}" presName="Name13" presStyleLbl="parChTrans1D2" presStyleIdx="4" presStyleCnt="8"/>
      <dgm:spPr/>
      <dgm:t>
        <a:bodyPr/>
        <a:lstStyle/>
        <a:p>
          <a:endParaRPr lang="en-GB"/>
        </a:p>
      </dgm:t>
    </dgm:pt>
    <dgm:pt modelId="{677659EB-4ACF-4329-BE4B-642688182A73}" type="pres">
      <dgm:prSet presAssocID="{EEBF5A4E-CD0E-4EC2-A0AC-794401E59A5D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B5FBE4-6683-4465-AE33-F148AAE461AC}" type="pres">
      <dgm:prSet presAssocID="{D763CEE9-4CE9-467D-8E83-BB31DFB45301}" presName="Name13" presStyleLbl="parChTrans1D2" presStyleIdx="5" presStyleCnt="8"/>
      <dgm:spPr/>
      <dgm:t>
        <a:bodyPr/>
        <a:lstStyle/>
        <a:p>
          <a:endParaRPr lang="en-GB"/>
        </a:p>
      </dgm:t>
    </dgm:pt>
    <dgm:pt modelId="{0A36E55F-4D85-4F62-95C3-29727F165873}" type="pres">
      <dgm:prSet presAssocID="{9922971B-2BCF-43BC-88F3-5DD9C88286E2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3E6384-CDFF-49F4-962F-7EAC5C1AAAC0}" type="pres">
      <dgm:prSet presAssocID="{26DBA8B2-C8CF-4DE2-ACB7-455B76B0ACC1}" presName="Name13" presStyleLbl="parChTrans1D2" presStyleIdx="6" presStyleCnt="8"/>
      <dgm:spPr/>
      <dgm:t>
        <a:bodyPr/>
        <a:lstStyle/>
        <a:p>
          <a:endParaRPr lang="en-GB"/>
        </a:p>
      </dgm:t>
    </dgm:pt>
    <dgm:pt modelId="{2166D54E-B82C-4C57-91C9-071A406FB3ED}" type="pres">
      <dgm:prSet presAssocID="{77E09F46-16AA-42C3-BB46-E4A6605F479A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4567E2-A6D9-4B3E-BD2E-196EE87E0F62}" type="pres">
      <dgm:prSet presAssocID="{C90D4F65-F519-49E4-88FA-8EF841707525}" presName="root" presStyleCnt="0"/>
      <dgm:spPr/>
    </dgm:pt>
    <dgm:pt modelId="{2D3DC57F-D987-4323-A92B-DC6E973A01B0}" type="pres">
      <dgm:prSet presAssocID="{C90D4F65-F519-49E4-88FA-8EF841707525}" presName="rootComposite" presStyleCnt="0"/>
      <dgm:spPr/>
    </dgm:pt>
    <dgm:pt modelId="{67F9A294-626B-476B-9E73-63CE777429A4}" type="pres">
      <dgm:prSet presAssocID="{C90D4F65-F519-49E4-88FA-8EF841707525}" presName="rootText" presStyleLbl="node1" presStyleIdx="2" presStyleCnt="3"/>
      <dgm:spPr/>
      <dgm:t>
        <a:bodyPr/>
        <a:lstStyle/>
        <a:p>
          <a:endParaRPr lang="en-GB"/>
        </a:p>
      </dgm:t>
    </dgm:pt>
    <dgm:pt modelId="{4B1EFDB3-21E1-4627-BE8D-E1BB3748178D}" type="pres">
      <dgm:prSet presAssocID="{C90D4F65-F519-49E4-88FA-8EF841707525}" presName="rootConnector" presStyleLbl="node1" presStyleIdx="2" presStyleCnt="3"/>
      <dgm:spPr/>
      <dgm:t>
        <a:bodyPr/>
        <a:lstStyle/>
        <a:p>
          <a:endParaRPr lang="en-GB"/>
        </a:p>
      </dgm:t>
    </dgm:pt>
    <dgm:pt modelId="{2C8B0E91-B16C-4D7D-9777-36D60807783F}" type="pres">
      <dgm:prSet presAssocID="{C90D4F65-F519-49E4-88FA-8EF841707525}" presName="childShape" presStyleCnt="0"/>
      <dgm:spPr/>
    </dgm:pt>
    <dgm:pt modelId="{ADA20A9D-3DFD-4951-9377-5455D0924E01}" type="pres">
      <dgm:prSet presAssocID="{B41AA8E4-AB03-4C97-A3F8-DD15EFFB1618}" presName="Name13" presStyleLbl="parChTrans1D2" presStyleIdx="7" presStyleCnt="8"/>
      <dgm:spPr/>
      <dgm:t>
        <a:bodyPr/>
        <a:lstStyle/>
        <a:p>
          <a:endParaRPr lang="en-GB"/>
        </a:p>
      </dgm:t>
    </dgm:pt>
    <dgm:pt modelId="{E1DFD3BD-23F8-4486-9FD5-3FC1F138E3A2}" type="pres">
      <dgm:prSet presAssocID="{EB7D5927-6877-40A9-82C9-A36A41631546}" presName="childText" presStyleLbl="bgAcc1" presStyleIdx="7" presStyleCnt="8" custScaleY="470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8F0702-D52D-46A1-8851-ADAA7CF60FF7}" srcId="{BCB2D928-8B42-4871-843E-33329A522651}" destId="{77E09F46-16AA-42C3-BB46-E4A6605F479A}" srcOrd="3" destOrd="0" parTransId="{26DBA8B2-C8CF-4DE2-ACB7-455B76B0ACC1}" sibTransId="{F037C295-E8A7-4CF0-B63C-E70D164961A6}"/>
    <dgm:cxn modelId="{1192BEFA-8140-A840-9E65-BBB66AA83FCF}" type="presOf" srcId="{874F6C6E-880E-42C0-BBFA-64262A4747D6}" destId="{337FC8FA-5EF6-41C8-A7B6-F0A7CC594DB5}" srcOrd="0" destOrd="0" presId="urn:microsoft.com/office/officeart/2005/8/layout/hierarchy3"/>
    <dgm:cxn modelId="{3D481D42-5AF5-4F5A-90E3-FAEE39910B6F}" srcId="{17D3DE29-BA97-44B3-BD39-F3828421E17B}" destId="{DDCDAC39-12AC-43DE-9199-74CB9721BFF4}" srcOrd="2" destOrd="0" parTransId="{D98112F2-1C3A-4B51-A788-707D2B2F6029}" sibTransId="{3D8B4CF3-DE74-40E6-BF20-C07607DA2E3F}"/>
    <dgm:cxn modelId="{D224B6EA-0D09-F647-B8F8-6E30CFA3BA77}" type="presOf" srcId="{C90D4F65-F519-49E4-88FA-8EF841707525}" destId="{4B1EFDB3-21E1-4627-BE8D-E1BB3748178D}" srcOrd="1" destOrd="0" presId="urn:microsoft.com/office/officeart/2005/8/layout/hierarchy3"/>
    <dgm:cxn modelId="{A226DB70-970D-4944-815D-4364D5C5F07F}" type="presOf" srcId="{77E09F46-16AA-42C3-BB46-E4A6605F479A}" destId="{2166D54E-B82C-4C57-91C9-071A406FB3ED}" srcOrd="0" destOrd="0" presId="urn:microsoft.com/office/officeart/2005/8/layout/hierarchy3"/>
    <dgm:cxn modelId="{C1B1E6A6-3190-8540-98BE-3BD8AE95F263}" type="presOf" srcId="{17D3DE29-BA97-44B3-BD39-F3828421E17B}" destId="{EAACFF93-7106-4DE8-B8D1-072D82BAA44C}" srcOrd="1" destOrd="0" presId="urn:microsoft.com/office/officeart/2005/8/layout/hierarchy3"/>
    <dgm:cxn modelId="{8DDA8DE8-ED2F-4226-AB06-C2D4D4136ACE}" srcId="{872B6630-EDA6-4E05-99C8-C1A272654248}" destId="{17D3DE29-BA97-44B3-BD39-F3828421E17B}" srcOrd="0" destOrd="0" parTransId="{D75B82A7-BE2C-4C5A-9D14-3A558489B2F1}" sibTransId="{202C06F2-C9D6-40DB-B585-FF9E0966C4A1}"/>
    <dgm:cxn modelId="{B7D19A6F-7DDC-FE4B-876F-55445C914194}" type="presOf" srcId="{BCB2D928-8B42-4871-843E-33329A522651}" destId="{5FBCCFDA-37F9-48F5-BED1-5A4B8ABB6746}" srcOrd="1" destOrd="0" presId="urn:microsoft.com/office/officeart/2005/8/layout/hierarchy3"/>
    <dgm:cxn modelId="{988F4DA1-8BB1-4F1F-80FF-4598B7FBE18F}" srcId="{BCB2D928-8B42-4871-843E-33329A522651}" destId="{9922971B-2BCF-43BC-88F3-5DD9C88286E2}" srcOrd="2" destOrd="0" parTransId="{D763CEE9-4CE9-467D-8E83-BB31DFB45301}" sibTransId="{FF386856-746E-4ECE-B62F-804A96371798}"/>
    <dgm:cxn modelId="{6DAD70E9-7A4E-46EF-92E0-3BCA8DF7C92D}" srcId="{BCB2D928-8B42-4871-843E-33329A522651}" destId="{F174B96C-7E4A-45D5-9292-1A9BEDDBBAF6}" srcOrd="0" destOrd="0" parTransId="{A3DCB0A8-1E79-44F8-A8CE-323D34D22769}" sibTransId="{3C53EFB0-C922-40CE-8CEB-D822BA252293}"/>
    <dgm:cxn modelId="{0C0BE94F-34A3-2043-9532-BEECF3402F0D}" type="presOf" srcId="{B41AA8E4-AB03-4C97-A3F8-DD15EFFB1618}" destId="{ADA20A9D-3DFD-4951-9377-5455D0924E01}" srcOrd="0" destOrd="0" presId="urn:microsoft.com/office/officeart/2005/8/layout/hierarchy3"/>
    <dgm:cxn modelId="{09A08533-5070-45EB-8A1A-433DFFEA22A8}" srcId="{BCB2D928-8B42-4871-843E-33329A522651}" destId="{EEBF5A4E-CD0E-4EC2-A0AC-794401E59A5D}" srcOrd="1" destOrd="0" parTransId="{874F6C6E-880E-42C0-BBFA-64262A4747D6}" sibTransId="{693EFAFA-6F3B-4326-9D1B-A84C625BC6EB}"/>
    <dgm:cxn modelId="{3254F027-5AFD-426D-85F9-58E0B2140EB4}" srcId="{EB7D5927-6877-40A9-82C9-A36A41631546}" destId="{BFC97DF7-6CE5-4C76-AA9E-BF582D0722F3}" srcOrd="2" destOrd="0" parTransId="{BE5AE78D-0557-4448-A9C7-271914840282}" sibTransId="{45145CE8-C011-47F6-A61B-266F77A62235}"/>
    <dgm:cxn modelId="{20A9A321-9F8C-6A43-BEC9-F68A2875E04C}" type="presOf" srcId="{BFC97DF7-6CE5-4C76-AA9E-BF582D0722F3}" destId="{E1DFD3BD-23F8-4486-9FD5-3FC1F138E3A2}" srcOrd="0" destOrd="3" presId="urn:microsoft.com/office/officeart/2005/8/layout/hierarchy3"/>
    <dgm:cxn modelId="{AB634E6C-5CC4-2042-BDDA-276B3D2C89AB}" type="presOf" srcId="{F174B96C-7E4A-45D5-9292-1A9BEDDBBAF6}" destId="{F4314158-08FA-4C25-8BA4-85159A220099}" srcOrd="0" destOrd="0" presId="urn:microsoft.com/office/officeart/2005/8/layout/hierarchy3"/>
    <dgm:cxn modelId="{CE5290C3-EBAF-1A4A-8A48-A248849C33CF}" type="presOf" srcId="{872B6630-EDA6-4E05-99C8-C1A272654248}" destId="{41C658AF-66DC-45AB-B65E-90B4C150D705}" srcOrd="0" destOrd="0" presId="urn:microsoft.com/office/officeart/2005/8/layout/hierarchy3"/>
    <dgm:cxn modelId="{66A534E5-8141-6E48-A369-858706E4B41B}" type="presOf" srcId="{9922971B-2BCF-43BC-88F3-5DD9C88286E2}" destId="{0A36E55F-4D85-4F62-95C3-29727F165873}" srcOrd="0" destOrd="0" presId="urn:microsoft.com/office/officeart/2005/8/layout/hierarchy3"/>
    <dgm:cxn modelId="{8F0A5350-771C-B945-A8C6-C984A381CF8B}" type="presOf" srcId="{30ED8F76-BE0B-4C7A-AF30-903240E86A21}" destId="{E1DFD3BD-23F8-4486-9FD5-3FC1F138E3A2}" srcOrd="0" destOrd="2" presId="urn:microsoft.com/office/officeart/2005/8/layout/hierarchy3"/>
    <dgm:cxn modelId="{99C22640-3BF9-7F4B-93A0-C1A4726EF7EA}" type="presOf" srcId="{AA9A8F44-AB9D-447F-A109-168DE7212248}" destId="{77AF9A83-C910-4A06-89A0-DC0A0AF35F18}" srcOrd="0" destOrd="0" presId="urn:microsoft.com/office/officeart/2005/8/layout/hierarchy3"/>
    <dgm:cxn modelId="{6CA468A8-3479-4CB7-B82D-33BB29349AF7}" srcId="{EB7D5927-6877-40A9-82C9-A36A41631546}" destId="{F7089993-B4AA-48CC-91EF-7F9D18C04111}" srcOrd="0" destOrd="0" parTransId="{30B646DD-9E56-4017-A770-4DB13DE8E0E0}" sibTransId="{D253E8EA-5F36-4E42-81D6-168007268424}"/>
    <dgm:cxn modelId="{E9D6F31F-E438-6046-B79B-0ACA7E0EDBD0}" type="presOf" srcId="{17D3DE29-BA97-44B3-BD39-F3828421E17B}" destId="{B123068B-13AF-4E15-8057-2A2DAF909F0E}" srcOrd="0" destOrd="0" presId="urn:microsoft.com/office/officeart/2005/8/layout/hierarchy3"/>
    <dgm:cxn modelId="{2B1CF384-CB59-7D4F-89CB-B0C97A9D5DEE}" type="presOf" srcId="{C90D4F65-F519-49E4-88FA-8EF841707525}" destId="{67F9A294-626B-476B-9E73-63CE777429A4}" srcOrd="0" destOrd="0" presId="urn:microsoft.com/office/officeart/2005/8/layout/hierarchy3"/>
    <dgm:cxn modelId="{339DD147-A215-4C1F-ABA3-C2C6D0610EDE}" srcId="{872B6630-EDA6-4E05-99C8-C1A272654248}" destId="{C90D4F65-F519-49E4-88FA-8EF841707525}" srcOrd="2" destOrd="0" parTransId="{B268002D-372D-467E-B96B-F74181A9FFC5}" sibTransId="{7585719F-F7A5-434A-98C7-3D09E93A7590}"/>
    <dgm:cxn modelId="{72D91C74-229D-984B-BEF1-2B7FC0D10DB5}" type="presOf" srcId="{A3DCB0A8-1E79-44F8-A8CE-323D34D22769}" destId="{B843C5B3-D360-42FF-AAB2-40074C995DD3}" srcOrd="0" destOrd="0" presId="urn:microsoft.com/office/officeart/2005/8/layout/hierarchy3"/>
    <dgm:cxn modelId="{88372C43-2FF7-F94B-9D1F-6E3347130A01}" type="presOf" srcId="{B4465FDD-50FB-4067-B6E4-61786A3BC5FD}" destId="{EE7D801C-5AFE-4BAA-AC21-8F3EE379E9A2}" srcOrd="0" destOrd="0" presId="urn:microsoft.com/office/officeart/2005/8/layout/hierarchy3"/>
    <dgm:cxn modelId="{19A2AF89-5E36-8B4E-B5AE-CAE8B3AC10B5}" type="presOf" srcId="{DDCDAC39-12AC-43DE-9199-74CB9721BFF4}" destId="{3554BF31-08F4-4F81-BBB6-785ED5979EAF}" srcOrd="0" destOrd="0" presId="urn:microsoft.com/office/officeart/2005/8/layout/hierarchy3"/>
    <dgm:cxn modelId="{DE594C03-AF98-5E44-9D43-D00555F618DB}" type="presOf" srcId="{E0365FB1-BC56-4AF3-BB34-3C7FDE6688E5}" destId="{8958BACF-299A-43E6-AF77-99EF931A8D37}" srcOrd="0" destOrd="0" presId="urn:microsoft.com/office/officeart/2005/8/layout/hierarchy3"/>
    <dgm:cxn modelId="{7BB45BF3-2364-C949-B305-0EF80B837706}" type="presOf" srcId="{D763CEE9-4CE9-467D-8E83-BB31DFB45301}" destId="{2CB5FBE4-6683-4465-AE33-F148AAE461AC}" srcOrd="0" destOrd="0" presId="urn:microsoft.com/office/officeart/2005/8/layout/hierarchy3"/>
    <dgm:cxn modelId="{27A280CD-50E7-1E45-ACD5-A19BD65F6063}" type="presOf" srcId="{B40E3453-E1E9-4FB4-BC78-157D0C91FDE6}" destId="{DB86BC08-6D46-4E73-A4D3-FE4833051694}" srcOrd="0" destOrd="0" presId="urn:microsoft.com/office/officeart/2005/8/layout/hierarchy3"/>
    <dgm:cxn modelId="{8D49C53D-DDA1-7B4B-A73F-818C378872C1}" type="presOf" srcId="{F7089993-B4AA-48CC-91EF-7F9D18C04111}" destId="{E1DFD3BD-23F8-4486-9FD5-3FC1F138E3A2}" srcOrd="0" destOrd="1" presId="urn:microsoft.com/office/officeart/2005/8/layout/hierarchy3"/>
    <dgm:cxn modelId="{9E6F2309-02B5-4F45-97A2-886DE25A976B}" type="presOf" srcId="{26DBA8B2-C8CF-4DE2-ACB7-455B76B0ACC1}" destId="{A33E6384-CDFF-49F4-962F-7EAC5C1AAAC0}" srcOrd="0" destOrd="0" presId="urn:microsoft.com/office/officeart/2005/8/layout/hierarchy3"/>
    <dgm:cxn modelId="{85A4A24D-E4B1-43C3-B956-B9F3FA9767A1}" srcId="{17D3DE29-BA97-44B3-BD39-F3828421E17B}" destId="{B4465FDD-50FB-4067-B6E4-61786A3BC5FD}" srcOrd="1" destOrd="0" parTransId="{B40E3453-E1E9-4FB4-BC78-157D0C91FDE6}" sibTransId="{28A491C7-2440-4A5D-A762-0A10141816EF}"/>
    <dgm:cxn modelId="{C87A7FFD-2909-B248-B1BC-3732072183ED}" type="presOf" srcId="{EB7D5927-6877-40A9-82C9-A36A41631546}" destId="{E1DFD3BD-23F8-4486-9FD5-3FC1F138E3A2}" srcOrd="0" destOrd="0" presId="urn:microsoft.com/office/officeart/2005/8/layout/hierarchy3"/>
    <dgm:cxn modelId="{A4F39A75-6F5E-4ECA-AB35-E3360416B8B6}" srcId="{17D3DE29-BA97-44B3-BD39-F3828421E17B}" destId="{E0365FB1-BC56-4AF3-BB34-3C7FDE6688E5}" srcOrd="0" destOrd="0" parTransId="{AA9A8F44-AB9D-447F-A109-168DE7212248}" sibTransId="{942F2C89-DD7E-4D4A-93FD-4E1AFF6967BF}"/>
    <dgm:cxn modelId="{AE5ED8FF-0D42-B84D-95E6-968FDD6DA851}" type="presOf" srcId="{D98112F2-1C3A-4B51-A788-707D2B2F6029}" destId="{C01BECE7-90F1-43DE-BCED-E8EF43108174}" srcOrd="0" destOrd="0" presId="urn:microsoft.com/office/officeart/2005/8/layout/hierarchy3"/>
    <dgm:cxn modelId="{EA8DC3A9-967A-E942-B68C-6ED17460FB07}" type="presOf" srcId="{BCB2D928-8B42-4871-843E-33329A522651}" destId="{BD3317FB-4047-426A-A389-29877C4869E5}" srcOrd="0" destOrd="0" presId="urn:microsoft.com/office/officeart/2005/8/layout/hierarchy3"/>
    <dgm:cxn modelId="{E8A017BC-6D65-43FD-855C-709F7FAEC5D6}" srcId="{C90D4F65-F519-49E4-88FA-8EF841707525}" destId="{EB7D5927-6877-40A9-82C9-A36A41631546}" srcOrd="0" destOrd="0" parTransId="{B41AA8E4-AB03-4C97-A3F8-DD15EFFB1618}" sibTransId="{3BAB1396-D01C-460B-8D8A-5AF19D72F002}"/>
    <dgm:cxn modelId="{05E06DEE-8DA3-448D-A9EC-030572C54789}" srcId="{872B6630-EDA6-4E05-99C8-C1A272654248}" destId="{BCB2D928-8B42-4871-843E-33329A522651}" srcOrd="1" destOrd="0" parTransId="{9ABB9B5F-D818-4098-B9CA-94B604D30CAA}" sibTransId="{B1DF0E9E-794B-44EA-B2BF-2AC576F2CDE7}"/>
    <dgm:cxn modelId="{3B5B9B19-27A9-4EA8-8203-1787387E48B9}" srcId="{EB7D5927-6877-40A9-82C9-A36A41631546}" destId="{30ED8F76-BE0B-4C7A-AF30-903240E86A21}" srcOrd="1" destOrd="0" parTransId="{061EA06C-AB4D-4EB7-8AC0-E0E7F6D95037}" sibTransId="{05B61C10-458F-4C88-B2C8-FCAD3EB333C6}"/>
    <dgm:cxn modelId="{3E095BEA-C136-BA4F-A591-81D2649C3ECA}" type="presOf" srcId="{EEBF5A4E-CD0E-4EC2-A0AC-794401E59A5D}" destId="{677659EB-4ACF-4329-BE4B-642688182A73}" srcOrd="0" destOrd="0" presId="urn:microsoft.com/office/officeart/2005/8/layout/hierarchy3"/>
    <dgm:cxn modelId="{CEAC232C-B1DD-ED4F-90FE-A55BE9DB29C7}" type="presParOf" srcId="{41C658AF-66DC-45AB-B65E-90B4C150D705}" destId="{83C2531B-653F-45E2-A3B6-A994546CEE57}" srcOrd="0" destOrd="0" presId="urn:microsoft.com/office/officeart/2005/8/layout/hierarchy3"/>
    <dgm:cxn modelId="{080F9A0F-E415-D740-A40D-94186B09B005}" type="presParOf" srcId="{83C2531B-653F-45E2-A3B6-A994546CEE57}" destId="{9A5CD70B-34F0-4DD8-8C45-0AB15A094821}" srcOrd="0" destOrd="0" presId="urn:microsoft.com/office/officeart/2005/8/layout/hierarchy3"/>
    <dgm:cxn modelId="{202151C3-A5ED-2946-9742-13E347835947}" type="presParOf" srcId="{9A5CD70B-34F0-4DD8-8C45-0AB15A094821}" destId="{B123068B-13AF-4E15-8057-2A2DAF909F0E}" srcOrd="0" destOrd="0" presId="urn:microsoft.com/office/officeart/2005/8/layout/hierarchy3"/>
    <dgm:cxn modelId="{8431AFB5-211E-154B-9279-B803E367F55A}" type="presParOf" srcId="{9A5CD70B-34F0-4DD8-8C45-0AB15A094821}" destId="{EAACFF93-7106-4DE8-B8D1-072D82BAA44C}" srcOrd="1" destOrd="0" presId="urn:microsoft.com/office/officeart/2005/8/layout/hierarchy3"/>
    <dgm:cxn modelId="{7C680647-CF58-A648-8586-A74DE29B36E0}" type="presParOf" srcId="{83C2531B-653F-45E2-A3B6-A994546CEE57}" destId="{7C99AD7A-3B51-4BEC-8271-0FA8DD24E1F6}" srcOrd="1" destOrd="0" presId="urn:microsoft.com/office/officeart/2005/8/layout/hierarchy3"/>
    <dgm:cxn modelId="{9CB453B3-20E9-2241-B0C5-175402A7CFEF}" type="presParOf" srcId="{7C99AD7A-3B51-4BEC-8271-0FA8DD24E1F6}" destId="{77AF9A83-C910-4A06-89A0-DC0A0AF35F18}" srcOrd="0" destOrd="0" presId="urn:microsoft.com/office/officeart/2005/8/layout/hierarchy3"/>
    <dgm:cxn modelId="{5AE6563E-C1C6-F742-8117-FE57950CF767}" type="presParOf" srcId="{7C99AD7A-3B51-4BEC-8271-0FA8DD24E1F6}" destId="{8958BACF-299A-43E6-AF77-99EF931A8D37}" srcOrd="1" destOrd="0" presId="urn:microsoft.com/office/officeart/2005/8/layout/hierarchy3"/>
    <dgm:cxn modelId="{A553E9BA-1898-FD48-822F-1AE30AC458E5}" type="presParOf" srcId="{7C99AD7A-3B51-4BEC-8271-0FA8DD24E1F6}" destId="{DB86BC08-6D46-4E73-A4D3-FE4833051694}" srcOrd="2" destOrd="0" presId="urn:microsoft.com/office/officeart/2005/8/layout/hierarchy3"/>
    <dgm:cxn modelId="{ECF42D1C-6D5F-374A-8D9D-826AEBDB80D4}" type="presParOf" srcId="{7C99AD7A-3B51-4BEC-8271-0FA8DD24E1F6}" destId="{EE7D801C-5AFE-4BAA-AC21-8F3EE379E9A2}" srcOrd="3" destOrd="0" presId="urn:microsoft.com/office/officeart/2005/8/layout/hierarchy3"/>
    <dgm:cxn modelId="{FCA1B62F-5425-724A-B100-8F99DD3D1B5B}" type="presParOf" srcId="{7C99AD7A-3B51-4BEC-8271-0FA8DD24E1F6}" destId="{C01BECE7-90F1-43DE-BCED-E8EF43108174}" srcOrd="4" destOrd="0" presId="urn:microsoft.com/office/officeart/2005/8/layout/hierarchy3"/>
    <dgm:cxn modelId="{0C14AB06-D2AC-F543-BDC9-33365AF3FE56}" type="presParOf" srcId="{7C99AD7A-3B51-4BEC-8271-0FA8DD24E1F6}" destId="{3554BF31-08F4-4F81-BBB6-785ED5979EAF}" srcOrd="5" destOrd="0" presId="urn:microsoft.com/office/officeart/2005/8/layout/hierarchy3"/>
    <dgm:cxn modelId="{40ACFB95-7C82-0049-B36E-53D8B360A20E}" type="presParOf" srcId="{41C658AF-66DC-45AB-B65E-90B4C150D705}" destId="{6C76C060-0456-468D-BD32-8160988144C8}" srcOrd="1" destOrd="0" presId="urn:microsoft.com/office/officeart/2005/8/layout/hierarchy3"/>
    <dgm:cxn modelId="{19568D34-1AB9-8247-8841-849ED16E0508}" type="presParOf" srcId="{6C76C060-0456-468D-BD32-8160988144C8}" destId="{8AC332BD-4D53-4A7E-86CF-813E44945ACB}" srcOrd="0" destOrd="0" presId="urn:microsoft.com/office/officeart/2005/8/layout/hierarchy3"/>
    <dgm:cxn modelId="{B9F32453-F30A-6341-B337-7F1DFC3FEDC6}" type="presParOf" srcId="{8AC332BD-4D53-4A7E-86CF-813E44945ACB}" destId="{BD3317FB-4047-426A-A389-29877C4869E5}" srcOrd="0" destOrd="0" presId="urn:microsoft.com/office/officeart/2005/8/layout/hierarchy3"/>
    <dgm:cxn modelId="{3E4552B5-BAAE-3A4B-946E-9D7861716F5F}" type="presParOf" srcId="{8AC332BD-4D53-4A7E-86CF-813E44945ACB}" destId="{5FBCCFDA-37F9-48F5-BED1-5A4B8ABB6746}" srcOrd="1" destOrd="0" presId="urn:microsoft.com/office/officeart/2005/8/layout/hierarchy3"/>
    <dgm:cxn modelId="{2192D42D-2494-5948-AD99-A0790D993F3C}" type="presParOf" srcId="{6C76C060-0456-468D-BD32-8160988144C8}" destId="{8ABE593A-B7B5-4512-92E3-47FAC71BFDCE}" srcOrd="1" destOrd="0" presId="urn:microsoft.com/office/officeart/2005/8/layout/hierarchy3"/>
    <dgm:cxn modelId="{E49751BB-56A2-504C-8883-7238BD79E404}" type="presParOf" srcId="{8ABE593A-B7B5-4512-92E3-47FAC71BFDCE}" destId="{B843C5B3-D360-42FF-AAB2-40074C995DD3}" srcOrd="0" destOrd="0" presId="urn:microsoft.com/office/officeart/2005/8/layout/hierarchy3"/>
    <dgm:cxn modelId="{925201F6-5283-0941-B133-8551E5C2E00A}" type="presParOf" srcId="{8ABE593A-B7B5-4512-92E3-47FAC71BFDCE}" destId="{F4314158-08FA-4C25-8BA4-85159A220099}" srcOrd="1" destOrd="0" presId="urn:microsoft.com/office/officeart/2005/8/layout/hierarchy3"/>
    <dgm:cxn modelId="{4E314C36-9E99-F14A-BDD3-A18174C9DB80}" type="presParOf" srcId="{8ABE593A-B7B5-4512-92E3-47FAC71BFDCE}" destId="{337FC8FA-5EF6-41C8-A7B6-F0A7CC594DB5}" srcOrd="2" destOrd="0" presId="urn:microsoft.com/office/officeart/2005/8/layout/hierarchy3"/>
    <dgm:cxn modelId="{672EC0EB-61DD-784C-9AA6-04AC948E237F}" type="presParOf" srcId="{8ABE593A-B7B5-4512-92E3-47FAC71BFDCE}" destId="{677659EB-4ACF-4329-BE4B-642688182A73}" srcOrd="3" destOrd="0" presId="urn:microsoft.com/office/officeart/2005/8/layout/hierarchy3"/>
    <dgm:cxn modelId="{AC16027A-9AC6-0548-A0C2-35C347EAE335}" type="presParOf" srcId="{8ABE593A-B7B5-4512-92E3-47FAC71BFDCE}" destId="{2CB5FBE4-6683-4465-AE33-F148AAE461AC}" srcOrd="4" destOrd="0" presId="urn:microsoft.com/office/officeart/2005/8/layout/hierarchy3"/>
    <dgm:cxn modelId="{939A18D0-CFFC-914C-A600-1BCD3E5A3A28}" type="presParOf" srcId="{8ABE593A-B7B5-4512-92E3-47FAC71BFDCE}" destId="{0A36E55F-4D85-4F62-95C3-29727F165873}" srcOrd="5" destOrd="0" presId="urn:microsoft.com/office/officeart/2005/8/layout/hierarchy3"/>
    <dgm:cxn modelId="{4C26AA2E-0FD1-6B48-BFA1-B9DB76EF5E47}" type="presParOf" srcId="{8ABE593A-B7B5-4512-92E3-47FAC71BFDCE}" destId="{A33E6384-CDFF-49F4-962F-7EAC5C1AAAC0}" srcOrd="6" destOrd="0" presId="urn:microsoft.com/office/officeart/2005/8/layout/hierarchy3"/>
    <dgm:cxn modelId="{B14C069F-335A-C442-A60C-D423E4CE1967}" type="presParOf" srcId="{8ABE593A-B7B5-4512-92E3-47FAC71BFDCE}" destId="{2166D54E-B82C-4C57-91C9-071A406FB3ED}" srcOrd="7" destOrd="0" presId="urn:microsoft.com/office/officeart/2005/8/layout/hierarchy3"/>
    <dgm:cxn modelId="{749198FD-8DD0-FC43-A278-7BAFA53CBA89}" type="presParOf" srcId="{41C658AF-66DC-45AB-B65E-90B4C150D705}" destId="{814567E2-A6D9-4B3E-BD2E-196EE87E0F62}" srcOrd="2" destOrd="0" presId="urn:microsoft.com/office/officeart/2005/8/layout/hierarchy3"/>
    <dgm:cxn modelId="{AC8CAC57-A1CA-3E46-8F34-F782A5F02D57}" type="presParOf" srcId="{814567E2-A6D9-4B3E-BD2E-196EE87E0F62}" destId="{2D3DC57F-D987-4323-A92B-DC6E973A01B0}" srcOrd="0" destOrd="0" presId="urn:microsoft.com/office/officeart/2005/8/layout/hierarchy3"/>
    <dgm:cxn modelId="{91FDFAB0-BEA0-6544-BBAE-8495A20EB563}" type="presParOf" srcId="{2D3DC57F-D987-4323-A92B-DC6E973A01B0}" destId="{67F9A294-626B-476B-9E73-63CE777429A4}" srcOrd="0" destOrd="0" presId="urn:microsoft.com/office/officeart/2005/8/layout/hierarchy3"/>
    <dgm:cxn modelId="{C2F65051-D074-3049-BBDA-F4BC1D03846A}" type="presParOf" srcId="{2D3DC57F-D987-4323-A92B-DC6E973A01B0}" destId="{4B1EFDB3-21E1-4627-BE8D-E1BB3748178D}" srcOrd="1" destOrd="0" presId="urn:microsoft.com/office/officeart/2005/8/layout/hierarchy3"/>
    <dgm:cxn modelId="{3A1FAA98-6BA9-C840-AFFF-9CD67D772781}" type="presParOf" srcId="{814567E2-A6D9-4B3E-BD2E-196EE87E0F62}" destId="{2C8B0E91-B16C-4D7D-9777-36D60807783F}" srcOrd="1" destOrd="0" presId="urn:microsoft.com/office/officeart/2005/8/layout/hierarchy3"/>
    <dgm:cxn modelId="{7449AD87-E5D9-8A44-9245-E42533AF42F6}" type="presParOf" srcId="{2C8B0E91-B16C-4D7D-9777-36D60807783F}" destId="{ADA20A9D-3DFD-4951-9377-5455D0924E01}" srcOrd="0" destOrd="0" presId="urn:microsoft.com/office/officeart/2005/8/layout/hierarchy3"/>
    <dgm:cxn modelId="{E9B7242D-0239-6D43-92A7-82E3DD642641}" type="presParOf" srcId="{2C8B0E91-B16C-4D7D-9777-36D60807783F}" destId="{E1DFD3BD-23F8-4486-9FD5-3FC1F138E3A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D79FB7-EC2A-49B5-86E7-D84C2AF53460}">
      <dsp:nvSpPr>
        <dsp:cNvPr id="0" name=""/>
        <dsp:cNvSpPr/>
      </dsp:nvSpPr>
      <dsp:spPr>
        <a:xfrm>
          <a:off x="3586" y="894072"/>
          <a:ext cx="1543260" cy="2193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err="1" smtClean="0"/>
            <a:t>Radionucleid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chemical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speciation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err="1" smtClean="0"/>
            <a:t>Industrial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heritage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err="1" smtClean="0"/>
            <a:t>Biodiversity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survey</a:t>
          </a:r>
          <a:endParaRPr lang="fr-FR" sz="1400" kern="1200" dirty="0"/>
        </a:p>
      </dsp:txBody>
      <dsp:txXfrm>
        <a:off x="3586" y="894072"/>
        <a:ext cx="1543260" cy="1723809"/>
      </dsp:txXfrm>
    </dsp:sp>
    <dsp:sp modelId="{8C2AD3C0-C778-4F15-9E1F-F5797FAD8F55}">
      <dsp:nvSpPr>
        <dsp:cNvPr id="0" name=""/>
        <dsp:cNvSpPr/>
      </dsp:nvSpPr>
      <dsp:spPr>
        <a:xfrm>
          <a:off x="985385" y="2490923"/>
          <a:ext cx="2263263" cy="2263263"/>
        </a:xfrm>
        <a:prstGeom prst="leftCircularArrow">
          <a:avLst>
            <a:gd name="adj1" fmla="val 1808"/>
            <a:gd name="adj2" fmla="val 215618"/>
            <a:gd name="adj3" fmla="val 1682528"/>
            <a:gd name="adj4" fmla="val 8715889"/>
            <a:gd name="adj5" fmla="val 210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2A27B-AE12-4A38-87F6-C5C1DC468480}">
      <dsp:nvSpPr>
        <dsp:cNvPr id="0" name=""/>
        <dsp:cNvSpPr/>
      </dsp:nvSpPr>
      <dsp:spPr>
        <a:xfrm>
          <a:off x="68856" y="3218753"/>
          <a:ext cx="1371787" cy="5455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>
              <a:solidFill>
                <a:schemeClr val="tx1"/>
              </a:solidFill>
            </a:rPr>
            <a:t>Characterization</a:t>
          </a:r>
          <a:endParaRPr lang="fr-FR" sz="1500" kern="1200" dirty="0">
            <a:solidFill>
              <a:schemeClr val="tx1"/>
            </a:solidFill>
          </a:endParaRPr>
        </a:p>
      </dsp:txBody>
      <dsp:txXfrm>
        <a:off x="68856" y="3218753"/>
        <a:ext cx="1371787" cy="545514"/>
      </dsp:txXfrm>
    </dsp:sp>
    <dsp:sp modelId="{8F8C7020-01FF-40F1-A8C6-5B9CAB9B3B37}">
      <dsp:nvSpPr>
        <dsp:cNvPr id="0" name=""/>
        <dsp:cNvSpPr/>
      </dsp:nvSpPr>
      <dsp:spPr>
        <a:xfrm>
          <a:off x="1899216" y="1550350"/>
          <a:ext cx="2146536" cy="22563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err="1" smtClean="0"/>
            <a:t>Radionucleid</a:t>
          </a:r>
          <a:r>
            <a:rPr lang="fr-FR" sz="1400" kern="1200" dirty="0" smtClean="0"/>
            <a:t> migration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Interaction of radiation </a:t>
          </a:r>
          <a:r>
            <a:rPr lang="fr-FR" sz="1400" kern="1200" dirty="0" err="1" smtClean="0"/>
            <a:t>with</a:t>
          </a:r>
          <a:r>
            <a:rPr lang="fr-FR" sz="1400" kern="1200" dirty="0" smtClean="0"/>
            <a:t> living </a:t>
          </a:r>
          <a:r>
            <a:rPr lang="fr-FR" sz="1400" kern="1200" dirty="0" err="1" smtClean="0"/>
            <a:t>organisms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err="1" smtClean="0"/>
            <a:t>Territory</a:t>
          </a:r>
          <a:r>
            <a:rPr lang="fr-FR" sz="1400" kern="1200" dirty="0" smtClean="0"/>
            <a:t> administration and </a:t>
          </a:r>
          <a:r>
            <a:rPr lang="fr-FR" sz="1400" kern="1200" dirty="0" err="1" smtClean="0"/>
            <a:t>responsabilities</a:t>
          </a:r>
          <a:endParaRPr lang="fr-FR" sz="1400" kern="1200" dirty="0"/>
        </a:p>
      </dsp:txBody>
      <dsp:txXfrm>
        <a:off x="1899216" y="2033856"/>
        <a:ext cx="2146536" cy="1772854"/>
      </dsp:txXfrm>
    </dsp:sp>
    <dsp:sp modelId="{DF1A619A-4393-4C49-8BDB-199D3AD47F05}">
      <dsp:nvSpPr>
        <dsp:cNvPr id="0" name=""/>
        <dsp:cNvSpPr/>
      </dsp:nvSpPr>
      <dsp:spPr>
        <a:xfrm>
          <a:off x="3387163" y="72739"/>
          <a:ext cx="2258648" cy="2258648"/>
        </a:xfrm>
        <a:prstGeom prst="circularArrow">
          <a:avLst>
            <a:gd name="adj1" fmla="val 1811"/>
            <a:gd name="adj2" fmla="val 216076"/>
            <a:gd name="adj3" fmla="val 19821272"/>
            <a:gd name="adj4" fmla="val 12788370"/>
            <a:gd name="adj5" fmla="val 21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B0346-20E4-4399-AEFB-3D85A6E79184}">
      <dsp:nvSpPr>
        <dsp:cNvPr id="0" name=""/>
        <dsp:cNvSpPr/>
      </dsp:nvSpPr>
      <dsp:spPr>
        <a:xfrm>
          <a:off x="2396961" y="865429"/>
          <a:ext cx="1371787" cy="54551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>
              <a:solidFill>
                <a:schemeClr val="tx1"/>
              </a:solidFill>
            </a:rPr>
            <a:t>Transfer</a:t>
          </a:r>
          <a:endParaRPr lang="fr-FR" sz="1500" kern="1200" dirty="0">
            <a:solidFill>
              <a:schemeClr val="tx1"/>
            </a:solidFill>
          </a:endParaRPr>
        </a:p>
      </dsp:txBody>
      <dsp:txXfrm>
        <a:off x="2396961" y="865429"/>
        <a:ext cx="1371787" cy="545514"/>
      </dsp:txXfrm>
    </dsp:sp>
    <dsp:sp modelId="{F59B1FE6-901C-44D3-B46E-4A170A8C9B13}">
      <dsp:nvSpPr>
        <dsp:cNvPr id="0" name=""/>
        <dsp:cNvSpPr/>
      </dsp:nvSpPr>
      <dsp:spPr>
        <a:xfrm>
          <a:off x="4357471" y="865426"/>
          <a:ext cx="1543260" cy="20632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/>
            <a:t>Interactions and </a:t>
          </a:r>
          <a:r>
            <a:rPr lang="fr-FR" sz="1400" kern="1200" dirty="0" err="1" smtClean="0"/>
            <a:t>retroactions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between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matter</a:t>
          </a:r>
          <a:r>
            <a:rPr lang="fr-FR" sz="1400" kern="1200" dirty="0" smtClean="0"/>
            <a:t> and living </a:t>
          </a:r>
          <a:r>
            <a:rPr lang="fr-FR" sz="1400" kern="1200" dirty="0" err="1" smtClean="0"/>
            <a:t>systems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err="1" smtClean="0"/>
            <a:t>Risk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evaluation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err="1" smtClean="0"/>
            <a:t>Prevention</a:t>
          </a:r>
          <a:r>
            <a:rPr lang="fr-FR" sz="1400" kern="1200" dirty="0" smtClean="0"/>
            <a:t> </a:t>
          </a:r>
          <a:r>
            <a:rPr lang="fr-FR" sz="1400" kern="1200" dirty="0" err="1" smtClean="0"/>
            <a:t>tools</a:t>
          </a:r>
          <a:endParaRPr lang="fr-FR" sz="1400" kern="1200" dirty="0"/>
        </a:p>
      </dsp:txBody>
      <dsp:txXfrm>
        <a:off x="4357471" y="865426"/>
        <a:ext cx="1543260" cy="1621088"/>
      </dsp:txXfrm>
    </dsp:sp>
    <dsp:sp modelId="{859543B4-6195-401B-9A55-AEB5B6F03F25}">
      <dsp:nvSpPr>
        <dsp:cNvPr id="0" name=""/>
        <dsp:cNvSpPr/>
      </dsp:nvSpPr>
      <dsp:spPr>
        <a:xfrm>
          <a:off x="4488214" y="3088010"/>
          <a:ext cx="1371787" cy="54551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err="1" smtClean="0">
              <a:solidFill>
                <a:schemeClr val="tx1"/>
              </a:solidFill>
            </a:rPr>
            <a:t>Environmental</a:t>
          </a:r>
          <a:r>
            <a:rPr lang="fr-FR" sz="1500" kern="1200" dirty="0" smtClean="0">
              <a:solidFill>
                <a:schemeClr val="tx1"/>
              </a:solidFill>
            </a:rPr>
            <a:t> impact</a:t>
          </a:r>
          <a:endParaRPr lang="fr-FR" sz="1500" kern="1200" dirty="0">
            <a:solidFill>
              <a:schemeClr val="tx1"/>
            </a:solidFill>
          </a:endParaRPr>
        </a:p>
      </dsp:txBody>
      <dsp:txXfrm>
        <a:off x="4488214" y="3088010"/>
        <a:ext cx="1371787" cy="5455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23068B-13AF-4E15-8057-2A2DAF909F0E}">
      <dsp:nvSpPr>
        <dsp:cNvPr id="0" name=""/>
        <dsp:cNvSpPr/>
      </dsp:nvSpPr>
      <dsp:spPr>
        <a:xfrm>
          <a:off x="1398346" y="587"/>
          <a:ext cx="1508262" cy="754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User Community Board</a:t>
          </a:r>
          <a:endParaRPr lang="en-GB" sz="1600" kern="1200" dirty="0"/>
        </a:p>
      </dsp:txBody>
      <dsp:txXfrm>
        <a:off x="1398346" y="587"/>
        <a:ext cx="1508262" cy="754131"/>
      </dsp:txXfrm>
    </dsp:sp>
    <dsp:sp modelId="{77AF9A83-C910-4A06-89A0-DC0A0AF35F18}">
      <dsp:nvSpPr>
        <dsp:cNvPr id="0" name=""/>
        <dsp:cNvSpPr/>
      </dsp:nvSpPr>
      <dsp:spPr>
        <a:xfrm>
          <a:off x="1549172" y="754719"/>
          <a:ext cx="150826" cy="565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598"/>
              </a:lnTo>
              <a:lnTo>
                <a:pt x="150826" y="5655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8BACF-299A-43E6-AF77-99EF931A8D37}">
      <dsp:nvSpPr>
        <dsp:cNvPr id="0" name=""/>
        <dsp:cNvSpPr/>
      </dsp:nvSpPr>
      <dsp:spPr>
        <a:xfrm>
          <a:off x="1699999" y="943251"/>
          <a:ext cx="1206609" cy="75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Research Infrastructures</a:t>
          </a:r>
          <a:endParaRPr lang="en-GB" sz="1400" kern="1200" dirty="0"/>
        </a:p>
      </dsp:txBody>
      <dsp:txXfrm>
        <a:off x="1699999" y="943251"/>
        <a:ext cx="1206609" cy="754131"/>
      </dsp:txXfrm>
    </dsp:sp>
    <dsp:sp modelId="{DB86BC08-6D46-4E73-A4D3-FE4833051694}">
      <dsp:nvSpPr>
        <dsp:cNvPr id="0" name=""/>
        <dsp:cNvSpPr/>
      </dsp:nvSpPr>
      <dsp:spPr>
        <a:xfrm>
          <a:off x="1549172" y="754719"/>
          <a:ext cx="150826" cy="1508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262"/>
              </a:lnTo>
              <a:lnTo>
                <a:pt x="150826" y="15082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D801C-5AFE-4BAA-AC21-8F3EE379E9A2}">
      <dsp:nvSpPr>
        <dsp:cNvPr id="0" name=""/>
        <dsp:cNvSpPr/>
      </dsp:nvSpPr>
      <dsp:spPr>
        <a:xfrm>
          <a:off x="1699999" y="1885915"/>
          <a:ext cx="1206609" cy="75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International collaborations</a:t>
          </a:r>
          <a:endParaRPr lang="en-GB" sz="1400" kern="1200" dirty="0"/>
        </a:p>
      </dsp:txBody>
      <dsp:txXfrm>
        <a:off x="1699999" y="1885915"/>
        <a:ext cx="1206609" cy="754131"/>
      </dsp:txXfrm>
    </dsp:sp>
    <dsp:sp modelId="{C01BECE7-90F1-43DE-BCED-E8EF43108174}">
      <dsp:nvSpPr>
        <dsp:cNvPr id="0" name=""/>
        <dsp:cNvSpPr/>
      </dsp:nvSpPr>
      <dsp:spPr>
        <a:xfrm>
          <a:off x="1549172" y="754719"/>
          <a:ext cx="150826" cy="2450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926"/>
              </a:lnTo>
              <a:lnTo>
                <a:pt x="150826" y="24509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4BF31-08F4-4F81-BBB6-785ED5979EAF}">
      <dsp:nvSpPr>
        <dsp:cNvPr id="0" name=""/>
        <dsp:cNvSpPr/>
      </dsp:nvSpPr>
      <dsp:spPr>
        <a:xfrm>
          <a:off x="1699999" y="2828579"/>
          <a:ext cx="1206609" cy="75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214362"/>
              <a:satOff val="-4823"/>
              <a:lumOff val="-7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The long tail of research</a:t>
          </a:r>
          <a:endParaRPr lang="en-GB" sz="1400" kern="1200" dirty="0"/>
        </a:p>
      </dsp:txBody>
      <dsp:txXfrm>
        <a:off x="1699999" y="2828579"/>
        <a:ext cx="1206609" cy="754131"/>
      </dsp:txXfrm>
    </dsp:sp>
    <dsp:sp modelId="{BD3317FB-4047-426A-A389-29877C4869E5}">
      <dsp:nvSpPr>
        <dsp:cNvPr id="0" name=""/>
        <dsp:cNvSpPr/>
      </dsp:nvSpPr>
      <dsp:spPr>
        <a:xfrm>
          <a:off x="3283674" y="587"/>
          <a:ext cx="1508262" cy="754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Operations Management Board</a:t>
          </a:r>
          <a:endParaRPr lang="en-GB" sz="1600" kern="1200" dirty="0"/>
        </a:p>
      </dsp:txBody>
      <dsp:txXfrm>
        <a:off x="3283674" y="587"/>
        <a:ext cx="1508262" cy="754131"/>
      </dsp:txXfrm>
    </dsp:sp>
    <dsp:sp modelId="{B843C5B3-D360-42FF-AAB2-40074C995DD3}">
      <dsp:nvSpPr>
        <dsp:cNvPr id="0" name=""/>
        <dsp:cNvSpPr/>
      </dsp:nvSpPr>
      <dsp:spPr>
        <a:xfrm>
          <a:off x="3434501" y="754719"/>
          <a:ext cx="150826" cy="565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598"/>
              </a:lnTo>
              <a:lnTo>
                <a:pt x="150826" y="56559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14158-08FA-4C25-8BA4-85159A220099}">
      <dsp:nvSpPr>
        <dsp:cNvPr id="0" name=""/>
        <dsp:cNvSpPr/>
      </dsp:nvSpPr>
      <dsp:spPr>
        <a:xfrm>
          <a:off x="3585327" y="943251"/>
          <a:ext cx="1206609" cy="75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821542"/>
              <a:satOff val="-7234"/>
              <a:lumOff val="-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Data/Compute centres</a:t>
          </a:r>
          <a:endParaRPr lang="en-GB" sz="1400" kern="1200" dirty="0"/>
        </a:p>
      </dsp:txBody>
      <dsp:txXfrm>
        <a:off x="3585327" y="943251"/>
        <a:ext cx="1206609" cy="754131"/>
      </dsp:txXfrm>
    </dsp:sp>
    <dsp:sp modelId="{337FC8FA-5EF6-41C8-A7B6-F0A7CC594DB5}">
      <dsp:nvSpPr>
        <dsp:cNvPr id="0" name=""/>
        <dsp:cNvSpPr/>
      </dsp:nvSpPr>
      <dsp:spPr>
        <a:xfrm>
          <a:off x="3434501" y="754719"/>
          <a:ext cx="150826" cy="1508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262"/>
              </a:lnTo>
              <a:lnTo>
                <a:pt x="150826" y="15082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659EB-4ACF-4329-BE4B-642688182A73}">
      <dsp:nvSpPr>
        <dsp:cNvPr id="0" name=""/>
        <dsp:cNvSpPr/>
      </dsp:nvSpPr>
      <dsp:spPr>
        <a:xfrm>
          <a:off x="3585327" y="1885915"/>
          <a:ext cx="1206609" cy="75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428724"/>
              <a:satOff val="-9646"/>
              <a:lumOff val="-15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National Grid Initiatives</a:t>
          </a:r>
          <a:endParaRPr lang="en-GB" sz="1400" kern="1200" dirty="0"/>
        </a:p>
      </dsp:txBody>
      <dsp:txXfrm>
        <a:off x="3585327" y="1885915"/>
        <a:ext cx="1206609" cy="754131"/>
      </dsp:txXfrm>
    </dsp:sp>
    <dsp:sp modelId="{2CB5FBE4-6683-4465-AE33-F148AAE461AC}">
      <dsp:nvSpPr>
        <dsp:cNvPr id="0" name=""/>
        <dsp:cNvSpPr/>
      </dsp:nvSpPr>
      <dsp:spPr>
        <a:xfrm>
          <a:off x="3434501" y="754719"/>
          <a:ext cx="150826" cy="2450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0926"/>
              </a:lnTo>
              <a:lnTo>
                <a:pt x="150826" y="245092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6E55F-4D85-4F62-95C3-29727F165873}">
      <dsp:nvSpPr>
        <dsp:cNvPr id="0" name=""/>
        <dsp:cNvSpPr/>
      </dsp:nvSpPr>
      <dsp:spPr>
        <a:xfrm>
          <a:off x="3585327" y="2828579"/>
          <a:ext cx="1206609" cy="75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035904"/>
              <a:satOff val="-12057"/>
              <a:lumOff val="-19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EGI.eu</a:t>
          </a:r>
          <a:endParaRPr lang="en-GB" sz="1400" kern="1200" dirty="0"/>
        </a:p>
      </dsp:txBody>
      <dsp:txXfrm>
        <a:off x="3585327" y="2828579"/>
        <a:ext cx="1206609" cy="754131"/>
      </dsp:txXfrm>
    </dsp:sp>
    <dsp:sp modelId="{A33E6384-CDFF-49F4-962F-7EAC5C1AAAC0}">
      <dsp:nvSpPr>
        <dsp:cNvPr id="0" name=""/>
        <dsp:cNvSpPr/>
      </dsp:nvSpPr>
      <dsp:spPr>
        <a:xfrm>
          <a:off x="3434501" y="754719"/>
          <a:ext cx="150826" cy="3393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3590"/>
              </a:lnTo>
              <a:lnTo>
                <a:pt x="150826" y="339359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6D54E-B82C-4C57-91C9-071A406FB3ED}">
      <dsp:nvSpPr>
        <dsp:cNvPr id="0" name=""/>
        <dsp:cNvSpPr/>
      </dsp:nvSpPr>
      <dsp:spPr>
        <a:xfrm>
          <a:off x="3585327" y="3771243"/>
          <a:ext cx="1206609" cy="75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643085"/>
              <a:satOff val="-14469"/>
              <a:lumOff val="-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Integrated e-Infrastructures</a:t>
          </a:r>
          <a:endParaRPr lang="en-GB" sz="1400" kern="1200" dirty="0"/>
        </a:p>
      </dsp:txBody>
      <dsp:txXfrm>
        <a:off x="3585327" y="3771243"/>
        <a:ext cx="1206609" cy="754131"/>
      </dsp:txXfrm>
    </dsp:sp>
    <dsp:sp modelId="{67F9A294-626B-476B-9E73-63CE777429A4}">
      <dsp:nvSpPr>
        <dsp:cNvPr id="0" name=""/>
        <dsp:cNvSpPr/>
      </dsp:nvSpPr>
      <dsp:spPr>
        <a:xfrm>
          <a:off x="5169002" y="587"/>
          <a:ext cx="1508262" cy="754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Technology Coordination Board</a:t>
          </a:r>
          <a:endParaRPr lang="en-GB" sz="1600" kern="1200" dirty="0"/>
        </a:p>
      </dsp:txBody>
      <dsp:txXfrm>
        <a:off x="5169002" y="587"/>
        <a:ext cx="1508262" cy="754131"/>
      </dsp:txXfrm>
    </dsp:sp>
    <dsp:sp modelId="{ADA20A9D-3DFD-4951-9377-5455D0924E01}">
      <dsp:nvSpPr>
        <dsp:cNvPr id="0" name=""/>
        <dsp:cNvSpPr/>
      </dsp:nvSpPr>
      <dsp:spPr>
        <a:xfrm>
          <a:off x="5319829" y="754719"/>
          <a:ext cx="150826" cy="1964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459"/>
              </a:lnTo>
              <a:lnTo>
                <a:pt x="150826" y="19644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FD3BD-23F8-4486-9FD5-3FC1F138E3A2}">
      <dsp:nvSpPr>
        <dsp:cNvPr id="0" name=""/>
        <dsp:cNvSpPr/>
      </dsp:nvSpPr>
      <dsp:spPr>
        <a:xfrm>
          <a:off x="5470655" y="943251"/>
          <a:ext cx="1206609" cy="3551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Technology Providers</a:t>
          </a:r>
          <a:endParaRPr lang="en-GB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Core infrastructure  platform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Grid and Cloud Platforms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Community software</a:t>
          </a:r>
          <a:endParaRPr lang="en-GB" sz="1100" kern="1200" dirty="0"/>
        </a:p>
      </dsp:txBody>
      <dsp:txXfrm>
        <a:off x="5470655" y="943251"/>
        <a:ext cx="1206609" cy="3551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B483-FAC6-D044-847A-3FA4435D1A23}" type="datetimeFigureOut">
              <a:rPr lang="fr-FR" smtClean="0"/>
              <a:pPr/>
              <a:t>15/05/14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B021A-D8C3-D34E-8CC9-3C263137F52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http://www.forez-info.com/encyclopedie/le-saviez-vous-/148-quand-la-loire-produisait-de-luranium.html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021A-D8C3-D34E-8CC9-3C263137F52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E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E201D57B-7564-CE4A-9D7A-5B06F74B77AB}" type="slidenum">
              <a:rPr lang="en-US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Liste</a:t>
            </a:r>
            <a:r>
              <a:rPr lang="en-US" dirty="0" smtClean="0"/>
              <a:t> des </a:t>
            </a:r>
            <a:r>
              <a:rPr lang="en-US" dirty="0" err="1" smtClean="0"/>
              <a:t>partenaires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021A-D8C3-D34E-8CC9-3C263137F52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Small crustacean from isopod family, found in hundreds of springs across Europe (LEHNA)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021A-D8C3-D34E-8CC9-3C263137F52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nouveau bâtiment du CRRI est doté de trois salles, correspondant aux diverses activités du service :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salle technique d’hébergement matériel, avec une surface de 170m2 et une capacité de 60 racks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salle réseau dédiée à l’exploitation des liaisons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inter-universitaires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métropolitaines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 salle opérateur, à disposition des divers opérateurs travaillant en collaboration avec le CRRI et bénéficiant de son infrastructure (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Renater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Auverdata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ClermontCo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Networks, Orange, SFR,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...)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L’infrastructure électrique redondée, d’une puissance maximale de 500kVA, permet d’offrir une alimentation en énergie stable aux serveurs. Deux onduleurs de 250kVA et un groupe électrogène complètent cette installation.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021A-D8C3-D34E-8CC9-3C263137F52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Liste</a:t>
            </a:r>
            <a:r>
              <a:rPr lang="en-US" dirty="0" smtClean="0"/>
              <a:t> des </a:t>
            </a:r>
            <a:r>
              <a:rPr lang="en-US" dirty="0" err="1" smtClean="0"/>
              <a:t>partenaires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B021A-D8C3-D34E-8CC9-3C263137F52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of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bridge the social 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sciences 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help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solve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future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challenges; Learning how to manage feedbacks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ecosystems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vital if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to move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toward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more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world;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drivers and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interactions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sudden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(“pulse”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extensive,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pervasive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subtle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 (“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one of the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important challenges for social–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ecological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science.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propose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–pulse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ecosystem</a:t>
            </a:r>
            <a:endParaRPr lang="fr-F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linkage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social 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biophysical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serve as the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foundation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longterm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social–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ecological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PPD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framework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basis for long-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social–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ecological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The right-hand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domain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ecological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the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-hand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dimensions of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change; the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ecosystem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services and by pulse 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influenced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top,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H1–H6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integrating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hypotheses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focus the long-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agenda. Framework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hypotheses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H1 – long-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disturbances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short-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pulse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disturbances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interact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alter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ecosystem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structure 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H2 –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biotic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structure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cause and a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consequence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ecological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fluxes of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matter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H3 –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altered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ecosystem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negatively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affect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ecosystem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services; H4 – changes in vital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ecosystem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services alter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H5 – changes in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outcomes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life or perceptions, affect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H6 –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predictable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unpredictable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behavioral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influence the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frequency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magnitude, or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pulse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disturbance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regimes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across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ecosystems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EBDBB-2D1D-4093-9B59-F261941B38AC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0759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EBDBB-2D1D-4093-9B59-F261941B38A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075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5C1692-A211-47BB-82C7-D9386D78C5A5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EBDBB-2D1D-4093-9B59-F261941B38AC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075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E429-ACA7-2E44-986B-F1207AE56A07}" type="datetimeFigureOut">
              <a:rPr lang="fr-FR" smtClean="0"/>
              <a:pPr/>
              <a:t>15/05/14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447E-0F58-2047-A687-D7D5006FCD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E429-ACA7-2E44-986B-F1207AE56A07}" type="datetimeFigureOut">
              <a:rPr lang="fr-FR" smtClean="0"/>
              <a:pPr/>
              <a:t>15/05/14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447E-0F58-2047-A687-D7D5006FCD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E429-ACA7-2E44-986B-F1207AE56A07}" type="datetimeFigureOut">
              <a:rPr lang="fr-FR" smtClean="0"/>
              <a:pPr/>
              <a:t>15/05/14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447E-0F58-2047-A687-D7D5006FCD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6CDD3-B66B-4D5D-B9AA-A0EEB934DE56}" type="datetime1">
              <a:rPr lang="fr-FR" smtClean="0"/>
              <a:pPr/>
              <a:t>15/05/14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A741-9F3C-4B29-B21D-E4BD5BF39A3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6530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6BC6-8DFD-40AF-B839-DD4DCB586228}" type="datetime1">
              <a:rPr lang="fr-FR" smtClean="0"/>
              <a:pPr/>
              <a:t>15/05/14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A741-9F3C-4B29-B21D-E4BD5BF39A3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0607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EE60-5662-49AE-B009-D002A7503F3C}" type="datetime1">
              <a:rPr lang="fr-FR" smtClean="0"/>
              <a:pPr/>
              <a:t>15/05/14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A741-9F3C-4B29-B21D-E4BD5BF39A3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5288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3403-DDF2-4A54-A346-9CA27335188A}" type="datetime1">
              <a:rPr lang="fr-FR" smtClean="0"/>
              <a:pPr/>
              <a:t>15/05/14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A741-9F3C-4B29-B21D-E4BD5BF39A3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6566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2BD0-ACE3-4B95-B758-41704CC46035}" type="datetime1">
              <a:rPr lang="fr-FR" smtClean="0"/>
              <a:pPr/>
              <a:t>15/05/14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A741-9F3C-4B29-B21D-E4BD5BF39A3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4197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3EEC1-531F-4271-BD58-C1E2AF958B66}" type="datetime1">
              <a:rPr lang="fr-FR" smtClean="0"/>
              <a:pPr/>
              <a:t>15/05/14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A741-9F3C-4B29-B21D-E4BD5BF39A3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2759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D7B0-61CB-457F-93DE-3BDA6C8698AD}" type="datetime1">
              <a:rPr lang="fr-FR" smtClean="0"/>
              <a:pPr/>
              <a:t>15/05/14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A741-9F3C-4B29-B21D-E4BD5BF39A3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076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3FBC7-D0DC-4223-9DDE-BC52C84B70A4}" type="datetime1">
              <a:rPr lang="fr-FR" smtClean="0"/>
              <a:pPr/>
              <a:t>15/05/14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A741-9F3C-4B29-B21D-E4BD5BF39A3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3657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E429-ACA7-2E44-986B-F1207AE56A07}" type="datetimeFigureOut">
              <a:rPr lang="fr-FR" smtClean="0"/>
              <a:pPr/>
              <a:t>15/05/14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447E-0F58-2047-A687-D7D5006FCD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2C2F-24A8-41E8-99C2-AC3B18406C6A}" type="datetime1">
              <a:rPr lang="fr-FR" smtClean="0"/>
              <a:pPr/>
              <a:t>15/05/14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A741-9F3C-4B29-B21D-E4BD5BF39A3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5463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6A1B6-F4B8-4848-A9A6-0C595821DB1A}" type="datetime1">
              <a:rPr lang="fr-FR" smtClean="0"/>
              <a:pPr/>
              <a:t>15/05/14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A741-9F3C-4B29-B21D-E4BD5BF39A3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4971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1320-F623-45A5-968D-C6E29E0DF57E}" type="datetime1">
              <a:rPr lang="fr-FR" smtClean="0"/>
              <a:pPr/>
              <a:t>15/05/14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A741-9F3C-4B29-B21D-E4BD5BF39A3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273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06BDA2-CA37-4647-B8A2-3B2728D41ABB}" type="datetime1">
              <a:rPr lang="en-US" smtClean="0"/>
              <a:pPr>
                <a:defRPr/>
              </a:pPr>
              <a:t>15/05/14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9641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1E7AE-003E-48C0-808B-28AB776FCEF8}" type="datetime1">
              <a:rPr lang="en-US" smtClean="0"/>
              <a:pPr>
                <a:defRPr/>
              </a:pPr>
              <a:t>15/05/14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38490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5E9BF-2E17-4348-A700-DB9155C0F289}" type="datetime1">
              <a:rPr lang="en-US" smtClean="0"/>
              <a:pPr>
                <a:defRPr/>
              </a:pPr>
              <a:t>15/05/14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7632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525F0-DF16-2443-A15B-893BD00858FC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48395-9F5F-3540-8E15-5178417FC5F0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BA837-F5CB-CA49-8470-61199AFC4858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32962-E992-7F4B-B35C-3E964A1E9599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E429-ACA7-2E44-986B-F1207AE56A07}" type="datetimeFigureOut">
              <a:rPr lang="fr-FR" smtClean="0"/>
              <a:pPr/>
              <a:t>15/05/14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447E-0F58-2047-A687-D7D5006FCD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FC4D7-EA27-C941-8427-0B25F6FC79DF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3D3508-C456-4745-95CB-9B2676EC86E0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537B4-4766-BA4F-858F-9CF161795501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1F776-7A2F-C340-AE4D-FE645C698E39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76126-7846-7A45-A3CE-5207CA52E762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09D30-4EEA-8C4B-BDDC-D4B9BEC3C358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3794D-44DA-9143-BF7B-A8FC3613007D}" type="slidenum">
              <a:rPr lang="it-IT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3717032"/>
            <a:ext cx="8640960" cy="2836168"/>
          </a:xfrm>
        </p:spPr>
        <p:txBody>
          <a:bodyPr/>
          <a:lstStyle>
            <a:lvl1pPr algn="ctr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6604992"/>
            <a:ext cx="8640960" cy="253008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4956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591176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005064"/>
            <a:ext cx="7772400" cy="1763911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348881"/>
            <a:ext cx="7772400" cy="165618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9200640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E429-ACA7-2E44-986B-F1207AE56A07}" type="datetimeFigureOut">
              <a:rPr lang="fr-FR" smtClean="0"/>
              <a:pPr/>
              <a:t>15/05/14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447E-0F58-2047-A687-D7D5006FCD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4248472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464496" cy="4525963"/>
          </a:xfrm>
        </p:spPr>
        <p:txBody>
          <a:bodyPr/>
          <a:lstStyle>
            <a:lvl1pPr>
              <a:defRPr sz="2800"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DD07-2C1C-4E98-BDAC-E9219E5F2D2D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3529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4176464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504" y="2484586"/>
            <a:ext cx="4176464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427984" y="1844824"/>
            <a:ext cx="4589969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427984" y="2484586"/>
            <a:ext cx="4589969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9083743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5C4F-72C9-4C3A-AED8-74F11D37076B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4216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8199441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3286001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44825"/>
            <a:ext cx="5389438" cy="4608512"/>
          </a:xfrm>
        </p:spPr>
        <p:txBody>
          <a:bodyPr/>
          <a:lstStyle>
            <a:lvl1pPr>
              <a:defRPr sz="3200">
                <a:solidFill>
                  <a:srgbClr val="01ADF0"/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3006875"/>
            <a:ext cx="3286001" cy="34464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1799670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4800600"/>
            <a:ext cx="8784976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512" y="1916831"/>
            <a:ext cx="8784976" cy="2810743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5367338"/>
            <a:ext cx="8784976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9975" y="6597650"/>
            <a:ext cx="28082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- octobre  2012  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2763521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9975" y="6597650"/>
            <a:ext cx="28082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- octobre  2012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3038163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844824"/>
            <a:ext cx="2407096" cy="4608512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44824"/>
            <a:ext cx="6019800" cy="4608512"/>
          </a:xfrm>
        </p:spPr>
        <p:txBody>
          <a:bodyPr vert="eaVert"/>
          <a:lstStyle>
            <a:lvl1pPr>
              <a:defRPr>
                <a:solidFill>
                  <a:srgbClr val="01ADF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39975" y="6597650"/>
            <a:ext cx="28082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- octobre  2012 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6914886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975" y="6597650"/>
            <a:ext cx="2808288" cy="260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France Grilles - octobre  2012  </a:t>
            </a:r>
            <a:endParaRPr 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06067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E429-ACA7-2E44-986B-F1207AE56A07}" type="datetimeFigureOut">
              <a:rPr lang="fr-FR" smtClean="0"/>
              <a:pPr/>
              <a:t>15/05/14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447E-0F58-2047-A687-D7D5006FCD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E429-ACA7-2E44-986B-F1207AE56A07}" type="datetimeFigureOut">
              <a:rPr lang="fr-FR" smtClean="0"/>
              <a:pPr/>
              <a:t>15/05/14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447E-0F58-2047-A687-D7D5006FCD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E429-ACA7-2E44-986B-F1207AE56A07}" type="datetimeFigureOut">
              <a:rPr lang="fr-FR" smtClean="0"/>
              <a:pPr/>
              <a:t>15/05/14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447E-0F58-2047-A687-D7D5006FCD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E429-ACA7-2E44-986B-F1207AE56A07}" type="datetimeFigureOut">
              <a:rPr lang="fr-FR" smtClean="0"/>
              <a:pPr/>
              <a:t>15/05/14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447E-0F58-2047-A687-D7D5006FCD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E429-ACA7-2E44-986B-F1207AE56A07}" type="datetimeFigureOut">
              <a:rPr lang="fr-FR" smtClean="0"/>
              <a:pPr/>
              <a:t>15/05/14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447E-0F58-2047-A687-D7D5006FCD2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theme" Target="../theme/theme3.xm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5.xml"/><Relationship Id="rId14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3E429-ACA7-2E44-986B-F1207AE56A07}" type="datetimeFigureOut">
              <a:rPr lang="fr-FR" smtClean="0"/>
              <a:pPr/>
              <a:t>15/05/14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447E-0F58-2047-A687-D7D5006FCD22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6" descr="Audace-6-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4997" y="6246495"/>
            <a:ext cx="1046480" cy="474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FAC16-59B3-432D-9778-4E4E20BA3EEF}" type="datetime1">
              <a:rPr lang="fr-FR" smtClean="0"/>
              <a:pPr/>
              <a:t>15/05/14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741-9F3C-4B29-B21D-E4BD5BF39A3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873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AE33843-2A68-4820-8D9D-96035216FAE5}" type="datetime1">
              <a:rPr lang="en-US" smtClean="0"/>
              <a:pPr>
                <a:defRPr/>
              </a:pPr>
              <a:t>15/05/14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972893-EAE3-B84D-8FEC-5E8A9025DC72}" type="slidenum">
              <a:rPr lang="it-IT"/>
              <a:pPr/>
              <a:t>‹#›</a:t>
            </a:fld>
            <a:endParaRPr lang="it-IT"/>
          </a:p>
        </p:txBody>
      </p:sp>
      <p:pic>
        <p:nvPicPr>
          <p:cNvPr id="1031" name="Picture 4" descr="LW_Fond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304800" y="-228600"/>
            <a:ext cx="9755188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7950" y="1268413"/>
            <a:ext cx="8928100" cy="431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7950" y="1844675"/>
            <a:ext cx="8928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7950" y="6592888"/>
            <a:ext cx="2133600" cy="2651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19700" y="6597650"/>
            <a:ext cx="1296988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ＭＳ Ｐゴシック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1ADF0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chart" Target="../charts/chart1.xml"/><Relationship Id="rId3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2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hyperlink" Target="http://www.egi.eu/case-studies/" TargetMode="Externa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df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e-infrastructure</a:t>
            </a:r>
            <a:r>
              <a:rPr lang="fr-FR" dirty="0" smtClean="0"/>
              <a:t> initiative in Auvergne</a:t>
            </a:r>
          </a:p>
          <a:p>
            <a:r>
              <a:rPr lang="fr-FR" dirty="0" smtClean="0"/>
              <a:t>V. Breton </a:t>
            </a:r>
          </a:p>
          <a:p>
            <a:r>
              <a:rPr lang="fr-FR" dirty="0" smtClean="0"/>
              <a:t>CNRS-IN2P3</a:t>
            </a:r>
          </a:p>
          <a:p>
            <a:r>
              <a:rPr lang="fr-FR" dirty="0" smtClean="0"/>
              <a:t>LPC Clermont-Ferrand, </a:t>
            </a:r>
            <a:r>
              <a:rPr lang="fr-FR" dirty="0" err="1" smtClean="0"/>
              <a:t>IdGC</a:t>
            </a:r>
            <a:endParaRPr lang="fr-FR" dirty="0" smtClean="0"/>
          </a:p>
          <a:p>
            <a:r>
              <a:rPr lang="fr-FR" dirty="0" err="1" smtClean="0"/>
              <a:t>LifeWatch</a:t>
            </a:r>
            <a:r>
              <a:rPr lang="fr-FR" dirty="0" smtClean="0"/>
              <a:t> Structural </a:t>
            </a:r>
            <a:r>
              <a:rPr lang="fr-FR" dirty="0" err="1" smtClean="0"/>
              <a:t>Funds</a:t>
            </a:r>
            <a:r>
              <a:rPr lang="fr-FR" dirty="0" smtClean="0"/>
              <a:t> workshop, May 15th 2014</a:t>
            </a:r>
            <a:endParaRPr lang="fr-FR" dirty="0"/>
          </a:p>
        </p:txBody>
      </p:sp>
      <p:pic>
        <p:nvPicPr>
          <p:cNvPr id="4" name="Image 3" descr="Audace-6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1339850"/>
            <a:ext cx="5232400" cy="2374900"/>
          </a:xfrm>
          <a:prstGeom prst="rect">
            <a:avLst/>
          </a:prstGeom>
        </p:spPr>
      </p:pic>
      <p:pic>
        <p:nvPicPr>
          <p:cNvPr id="5" name="Image 4" descr="logo coule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79704" y="6126625"/>
            <a:ext cx="2664296" cy="7313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44525" y="6126625"/>
            <a:ext cx="534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C. </a:t>
            </a:r>
            <a:r>
              <a:rPr lang="en-US" dirty="0" err="1" smtClean="0"/>
              <a:t>Marechal</a:t>
            </a:r>
            <a:r>
              <a:rPr lang="en-US" dirty="0" smtClean="0"/>
              <a:t>, S. </a:t>
            </a:r>
            <a:r>
              <a:rPr lang="en-US" dirty="0" err="1" smtClean="0"/>
              <a:t>Brétesché</a:t>
            </a:r>
            <a:r>
              <a:rPr lang="en-US" dirty="0" smtClean="0"/>
              <a:t>, W. Los, France-Grilles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the regional initiatives fit in the national context?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ZATUR, one of the 13 members of the French network of Zones-Ateliers</a:t>
            </a:r>
          </a:p>
          <a:p>
            <a:r>
              <a:rPr lang="en-US" dirty="0" smtClean="0"/>
              <a:t>AUDACE, a node of France Grilles, the National Grid Initiative </a:t>
            </a:r>
            <a:endParaRPr lang="en-US" dirty="0"/>
          </a:p>
        </p:txBody>
      </p:sp>
      <p:pic>
        <p:nvPicPr>
          <p:cNvPr id="4" name="Image 3" descr="logo coule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79704" y="6126625"/>
            <a:ext cx="2664296" cy="73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DA42A15-E006-457E-AA99-753DCC43D709}" type="slidenum">
              <a:rPr lang="fr-FR" smtClean="0">
                <a:solidFill>
                  <a:schemeClr val="bg1"/>
                </a:solidFill>
              </a:rPr>
              <a:pPr algn="ctr"/>
              <a:t>11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Sous-titre 4"/>
          <p:cNvSpPr>
            <a:spLocks noGrp="1"/>
          </p:cNvSpPr>
          <p:nvPr>
            <p:ph type="subTitle" idx="4294967295"/>
          </p:nvPr>
        </p:nvSpPr>
        <p:spPr>
          <a:xfrm>
            <a:off x="0" y="1052513"/>
            <a:ext cx="2951163" cy="5040312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30000"/>
              </a:lnSpc>
            </a:pPr>
            <a:r>
              <a:rPr lang="fr-FR" b="1" dirty="0" err="1">
                <a:latin typeface="Arial Narrow Bold"/>
                <a:cs typeface="Arial Narrow Bold"/>
              </a:rPr>
              <a:t>I</a:t>
            </a:r>
            <a:r>
              <a:rPr lang="fr-FR" b="1" dirty="0" err="1" smtClean="0">
                <a:latin typeface="Arial Narrow Bold"/>
                <a:cs typeface="Arial Narrow Bold"/>
              </a:rPr>
              <a:t>ntegrates</a:t>
            </a:r>
            <a:r>
              <a:rPr lang="fr-FR" b="1" dirty="0" smtClean="0">
                <a:latin typeface="Arial Narrow Bold"/>
                <a:cs typeface="Arial Narrow Bold"/>
              </a:rPr>
              <a:t> </a:t>
            </a:r>
            <a:r>
              <a:rPr lang="fr-FR" b="1" dirty="0">
                <a:latin typeface="Arial Narrow Bold"/>
                <a:cs typeface="Arial Narrow Bold"/>
              </a:rPr>
              <a:t>the </a:t>
            </a:r>
            <a:r>
              <a:rPr lang="fr-FR" b="1" dirty="0" err="1">
                <a:latin typeface="Arial Narrow Bold"/>
                <a:cs typeface="Arial Narrow Bold"/>
              </a:rPr>
              <a:t>biophysical</a:t>
            </a:r>
            <a:endParaRPr lang="fr-FR" b="1" dirty="0">
              <a:latin typeface="Arial Narrow Bold"/>
              <a:cs typeface="Arial Narrow Bold"/>
            </a:endParaRPr>
          </a:p>
          <a:p>
            <a:pPr algn="l">
              <a:lnSpc>
                <a:spcPct val="130000"/>
              </a:lnSpc>
            </a:pPr>
            <a:r>
              <a:rPr lang="fr-FR" b="1" dirty="0">
                <a:latin typeface="Arial Narrow Bold"/>
                <a:cs typeface="Arial Narrow Bold"/>
              </a:rPr>
              <a:t>and social sciences </a:t>
            </a:r>
            <a:r>
              <a:rPr lang="fr-FR" b="1" dirty="0" err="1">
                <a:latin typeface="Arial Narrow Bold"/>
                <a:cs typeface="Arial Narrow Bold"/>
              </a:rPr>
              <a:t>through</a:t>
            </a:r>
            <a:r>
              <a:rPr lang="fr-FR" b="1" dirty="0">
                <a:latin typeface="Arial Narrow Bold"/>
                <a:cs typeface="Arial Narrow Bold"/>
              </a:rPr>
              <a:t> an </a:t>
            </a:r>
            <a:r>
              <a:rPr lang="fr-FR" b="1" dirty="0" err="1">
                <a:latin typeface="Arial Narrow Bold"/>
                <a:cs typeface="Arial Narrow Bold"/>
              </a:rPr>
              <a:t>understanding</a:t>
            </a:r>
            <a:r>
              <a:rPr lang="fr-FR" b="1" dirty="0">
                <a:latin typeface="Arial Narrow Bold"/>
                <a:cs typeface="Arial Narrow Bold"/>
              </a:rPr>
              <a:t> of how </a:t>
            </a:r>
            <a:r>
              <a:rPr lang="fr-FR" b="1" dirty="0" err="1">
                <a:latin typeface="Arial Narrow Bold"/>
                <a:cs typeface="Arial Narrow Bold"/>
              </a:rPr>
              <a:t>human</a:t>
            </a:r>
            <a:r>
              <a:rPr lang="fr-FR" b="1" dirty="0">
                <a:latin typeface="Arial Narrow Bold"/>
                <a:cs typeface="Arial Narrow Bold"/>
              </a:rPr>
              <a:t> </a:t>
            </a:r>
            <a:r>
              <a:rPr lang="fr-FR" b="1" dirty="0" err="1">
                <a:latin typeface="Arial Narrow Bold"/>
                <a:cs typeface="Arial Narrow Bold"/>
              </a:rPr>
              <a:t>behaviors</a:t>
            </a:r>
            <a:r>
              <a:rPr lang="fr-FR" b="1" dirty="0">
                <a:latin typeface="Arial Narrow Bold"/>
                <a:cs typeface="Arial Narrow Bold"/>
              </a:rPr>
              <a:t> </a:t>
            </a:r>
            <a:r>
              <a:rPr lang="fr-FR" b="1" dirty="0" smtClean="0">
                <a:latin typeface="Arial Narrow Bold"/>
                <a:cs typeface="Arial Narrow Bold"/>
              </a:rPr>
              <a:t>affect</a:t>
            </a:r>
            <a:r>
              <a:rPr lang="fr-FR" b="1" dirty="0">
                <a:latin typeface="Arial Narrow Bold"/>
                <a:cs typeface="Arial Narrow Bold"/>
              </a:rPr>
              <a:t> </a:t>
            </a:r>
            <a:r>
              <a:rPr lang="fr-FR" b="1" dirty="0" err="1" smtClean="0">
                <a:latin typeface="Arial Narrow Bold"/>
                <a:cs typeface="Arial Narrow Bold"/>
              </a:rPr>
              <a:t>dynamics</a:t>
            </a:r>
            <a:r>
              <a:rPr lang="fr-FR" b="1" dirty="0" smtClean="0">
                <a:latin typeface="Arial Narrow Bold"/>
                <a:cs typeface="Arial Narrow Bold"/>
              </a:rPr>
              <a:t> </a:t>
            </a:r>
            <a:r>
              <a:rPr lang="fr-FR" b="1" dirty="0">
                <a:latin typeface="Arial Narrow Bold"/>
                <a:cs typeface="Arial Narrow Bold"/>
              </a:rPr>
              <a:t>and </a:t>
            </a:r>
            <a:r>
              <a:rPr lang="fr-FR" b="1" dirty="0" err="1">
                <a:latin typeface="Arial Narrow Bold"/>
                <a:cs typeface="Arial Narrow Bold"/>
              </a:rPr>
              <a:t>ecosystem</a:t>
            </a:r>
            <a:r>
              <a:rPr lang="fr-FR" b="1" dirty="0">
                <a:latin typeface="Arial Narrow Bold"/>
                <a:cs typeface="Arial Narrow Bold"/>
              </a:rPr>
              <a:t> </a:t>
            </a:r>
            <a:r>
              <a:rPr lang="fr-FR" b="1" dirty="0" err="1">
                <a:latin typeface="Arial Narrow Bold"/>
                <a:cs typeface="Arial Narrow Bold"/>
              </a:rPr>
              <a:t>processes</a:t>
            </a:r>
            <a:r>
              <a:rPr lang="fr-FR" b="1" dirty="0">
                <a:latin typeface="Arial Narrow Bold"/>
                <a:cs typeface="Arial Narrow Bold"/>
              </a:rPr>
              <a:t>. </a:t>
            </a:r>
            <a:r>
              <a:rPr lang="fr-FR" b="1" dirty="0" err="1">
                <a:latin typeface="Arial Narrow Bold"/>
                <a:cs typeface="Arial Narrow Bold"/>
              </a:rPr>
              <a:t>Such</a:t>
            </a:r>
            <a:r>
              <a:rPr lang="fr-FR" b="1" dirty="0">
                <a:latin typeface="Arial Narrow Bold"/>
                <a:cs typeface="Arial Narrow Bold"/>
              </a:rPr>
              <a:t> </a:t>
            </a:r>
            <a:r>
              <a:rPr lang="fr-FR" b="1" dirty="0" err="1">
                <a:latin typeface="Arial Narrow Bold"/>
                <a:cs typeface="Arial Narrow Bold"/>
              </a:rPr>
              <a:t>dynamics</a:t>
            </a:r>
            <a:r>
              <a:rPr lang="fr-FR" b="1" dirty="0">
                <a:latin typeface="Arial Narrow Bold"/>
                <a:cs typeface="Arial Narrow Bold"/>
              </a:rPr>
              <a:t> and </a:t>
            </a:r>
            <a:r>
              <a:rPr lang="fr-FR" b="1" dirty="0" err="1" smtClean="0">
                <a:latin typeface="Arial Narrow Bold"/>
                <a:cs typeface="Arial Narrow Bold"/>
              </a:rPr>
              <a:t>processes</a:t>
            </a:r>
            <a:r>
              <a:rPr lang="fr-FR" b="1" dirty="0" smtClean="0">
                <a:latin typeface="Arial Narrow Bold"/>
                <a:cs typeface="Arial Narrow Bold"/>
              </a:rPr>
              <a:t> </a:t>
            </a:r>
            <a:r>
              <a:rPr lang="fr-FR" b="1" dirty="0">
                <a:latin typeface="Arial Narrow Bold"/>
                <a:cs typeface="Arial Narrow Bold"/>
              </a:rPr>
              <a:t>influence </a:t>
            </a:r>
            <a:r>
              <a:rPr lang="fr-FR" b="1" dirty="0" err="1" smtClean="0">
                <a:latin typeface="Arial Narrow Bold"/>
                <a:cs typeface="Arial Narrow Bold"/>
              </a:rPr>
              <a:t>also</a:t>
            </a:r>
            <a:r>
              <a:rPr lang="fr-FR" b="1" dirty="0" smtClean="0">
                <a:latin typeface="Arial Narrow Bold"/>
                <a:cs typeface="Arial Narrow Bold"/>
              </a:rPr>
              <a:t> </a:t>
            </a:r>
            <a:r>
              <a:rPr lang="fr-FR" b="1" dirty="0" err="1" smtClean="0">
                <a:latin typeface="Arial Narrow Bold"/>
                <a:cs typeface="Arial Narrow Bold"/>
              </a:rPr>
              <a:t>ecosystem</a:t>
            </a:r>
            <a:r>
              <a:rPr lang="fr-FR" b="1" dirty="0" smtClean="0">
                <a:latin typeface="Arial Narrow Bold"/>
                <a:cs typeface="Arial Narrow Bold"/>
              </a:rPr>
              <a:t> </a:t>
            </a:r>
            <a:r>
              <a:rPr lang="fr-FR" b="1" dirty="0">
                <a:latin typeface="Arial Narrow Bold"/>
                <a:cs typeface="Arial Narrow Bold"/>
              </a:rPr>
              <a:t>services </a:t>
            </a:r>
            <a:r>
              <a:rPr lang="fr-FR" b="1" dirty="0" smtClean="0">
                <a:latin typeface="Arial Narrow Bold"/>
                <a:cs typeface="Arial Narrow Bold"/>
              </a:rPr>
              <a:t>–</a:t>
            </a:r>
            <a:r>
              <a:rPr lang="fr-FR" b="1" dirty="0" err="1" smtClean="0">
                <a:latin typeface="Arial Narrow Bold"/>
                <a:cs typeface="Arial Narrow Bold"/>
              </a:rPr>
              <a:t>thereby</a:t>
            </a:r>
            <a:r>
              <a:rPr lang="fr-FR" b="1" dirty="0" smtClean="0">
                <a:latin typeface="Arial Narrow Bold"/>
                <a:cs typeface="Arial Narrow Bold"/>
              </a:rPr>
              <a:t> </a:t>
            </a:r>
            <a:r>
              <a:rPr lang="fr-FR" b="1" dirty="0" err="1">
                <a:latin typeface="Arial Narrow Bold"/>
                <a:cs typeface="Arial Narrow Bold"/>
              </a:rPr>
              <a:t>altering</a:t>
            </a:r>
            <a:r>
              <a:rPr lang="fr-FR" b="1" dirty="0">
                <a:latin typeface="Arial Narrow Bold"/>
                <a:cs typeface="Arial Narrow Bold"/>
              </a:rPr>
              <a:t> </a:t>
            </a:r>
            <a:r>
              <a:rPr lang="fr-FR" b="1" dirty="0" err="1">
                <a:latin typeface="Arial Narrow Bold"/>
                <a:cs typeface="Arial Narrow Bold"/>
              </a:rPr>
              <a:t>human</a:t>
            </a:r>
            <a:r>
              <a:rPr lang="fr-FR" b="1" dirty="0">
                <a:latin typeface="Arial Narrow Bold"/>
                <a:cs typeface="Arial Narrow Bold"/>
              </a:rPr>
              <a:t> </a:t>
            </a:r>
            <a:r>
              <a:rPr lang="fr-FR" b="1" dirty="0" err="1">
                <a:latin typeface="Arial Narrow Bold"/>
                <a:cs typeface="Arial Narrow Bold"/>
              </a:rPr>
              <a:t>behaviors</a:t>
            </a:r>
            <a:r>
              <a:rPr lang="fr-FR" b="1" dirty="0">
                <a:latin typeface="Arial Narrow Bold"/>
                <a:cs typeface="Arial Narrow Bold"/>
              </a:rPr>
              <a:t> and </a:t>
            </a:r>
            <a:r>
              <a:rPr lang="fr-FR" b="1" dirty="0" err="1">
                <a:latin typeface="Arial Narrow Bold"/>
                <a:cs typeface="Arial Narrow Bold"/>
              </a:rPr>
              <a:t>initiating</a:t>
            </a:r>
            <a:r>
              <a:rPr lang="fr-FR" b="1" dirty="0">
                <a:latin typeface="Arial Narrow Bold"/>
                <a:cs typeface="Arial Narrow Bold"/>
              </a:rPr>
              <a:t> feedbacks </a:t>
            </a:r>
            <a:r>
              <a:rPr lang="fr-FR" b="1" dirty="0" err="1">
                <a:latin typeface="Arial Narrow Bold"/>
                <a:cs typeface="Arial Narrow Bold"/>
              </a:rPr>
              <a:t>that</a:t>
            </a:r>
            <a:r>
              <a:rPr lang="fr-FR" b="1" dirty="0">
                <a:latin typeface="Arial Narrow Bold"/>
                <a:cs typeface="Arial Narrow Bold"/>
              </a:rPr>
              <a:t> impact the original </a:t>
            </a:r>
            <a:r>
              <a:rPr lang="fr-FR" b="1" dirty="0" err="1">
                <a:latin typeface="Arial Narrow Bold"/>
                <a:cs typeface="Arial Narrow Bold"/>
              </a:rPr>
              <a:t>dynamics</a:t>
            </a:r>
            <a:r>
              <a:rPr lang="fr-FR" b="1" dirty="0">
                <a:latin typeface="Arial Narrow Bold"/>
                <a:cs typeface="Arial Narrow Bold"/>
              </a:rPr>
              <a:t> and </a:t>
            </a:r>
            <a:r>
              <a:rPr lang="fr-FR" b="1" dirty="0" err="1">
                <a:latin typeface="Arial Narrow Bold"/>
                <a:cs typeface="Arial Narrow Bold"/>
              </a:rPr>
              <a:t>processes</a:t>
            </a:r>
            <a:r>
              <a:rPr lang="fr-FR" b="1" dirty="0">
                <a:latin typeface="Arial Narrow Bold"/>
                <a:cs typeface="Arial Narrow Bold"/>
              </a:rPr>
              <a:t>.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Arial Narrow Bold"/>
              <a:cs typeface="Arial Narrow Bold"/>
            </a:endParaRPr>
          </a:p>
        </p:txBody>
      </p:sp>
      <p:sp>
        <p:nvSpPr>
          <p:cNvPr id="15" name="Titre 5"/>
          <p:cNvSpPr>
            <a:spLocks noGrp="1"/>
          </p:cNvSpPr>
          <p:nvPr>
            <p:ph type="ctrTitle" idx="4294967295"/>
          </p:nvPr>
        </p:nvSpPr>
        <p:spPr>
          <a:xfrm>
            <a:off x="685800" y="44450"/>
            <a:ext cx="8458200" cy="4318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b="1" dirty="0" smtClean="0">
                <a:solidFill>
                  <a:srgbClr val="265EA0"/>
                </a:solidFill>
                <a:latin typeface="Arial Narrow"/>
                <a:cs typeface="Arial Narrow"/>
              </a:rPr>
              <a:t>Conceptual model scheme</a:t>
            </a:r>
            <a:endParaRPr lang="en-US" sz="3200" b="1" dirty="0">
              <a:solidFill>
                <a:srgbClr val="265EA0"/>
              </a:solidFill>
              <a:latin typeface="Arial Narrow"/>
              <a:cs typeface="Arial Narrow"/>
            </a:endParaRPr>
          </a:p>
        </p:txBody>
      </p:sp>
      <p:sp>
        <p:nvSpPr>
          <p:cNvPr id="16" name="Espace réservé du numéro de diapositive 3"/>
          <p:cNvSpPr txBox="1">
            <a:spLocks/>
          </p:cNvSpPr>
          <p:nvPr/>
        </p:nvSpPr>
        <p:spPr>
          <a:xfrm>
            <a:off x="0" y="32095"/>
            <a:ext cx="611560" cy="9486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DA42A15-E006-457E-AA99-753DCC43D709}" type="slidenum">
              <a:rPr lang="fr-FR" smtClean="0">
                <a:solidFill>
                  <a:schemeClr val="bg1"/>
                </a:solidFill>
              </a:rPr>
              <a:pPr algn="ctr"/>
              <a:t>11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7" name="Image 16" descr="logo coule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1560" y="6266962"/>
            <a:ext cx="1728192" cy="474406"/>
          </a:xfrm>
          <a:prstGeom prst="rect">
            <a:avLst/>
          </a:prstGeom>
        </p:spPr>
      </p:pic>
      <p:pic>
        <p:nvPicPr>
          <p:cNvPr id="19" name="Image 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7076" y="1052736"/>
            <a:ext cx="5967412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683568" y="404664"/>
            <a:ext cx="846043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indent="0">
              <a:spcBef>
                <a:spcPct val="0"/>
              </a:spcBef>
              <a:buFont typeface="Arial" panose="020B0604020202020204" pitchFamily="34" charset="0"/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Arial Narrow"/>
                <a:ea typeface="+mj-ea"/>
                <a:cs typeface="Arial Narrow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An iterative framework</a:t>
            </a:r>
            <a:r>
              <a:rPr lang="en-US" b="0" smtClean="0">
                <a:solidFill>
                  <a:schemeClr val="tx1"/>
                </a:solidFill>
              </a:rPr>
              <a:t> </a:t>
            </a:r>
            <a:r>
              <a:rPr lang="en-US" smtClean="0"/>
              <a:t>bridging the social and natural sciences</a:t>
            </a:r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3779912" y="5877272"/>
            <a:ext cx="5364088" cy="5040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7500"/>
          </a:bodyPr>
          <a:lstStyle/>
          <a:p>
            <a:pPr algn="r"/>
            <a:r>
              <a:rPr lang="fr-FR" sz="1200" dirty="0"/>
              <a:t> SL Collins et al . A </a:t>
            </a:r>
            <a:r>
              <a:rPr lang="fr-FR" sz="1200" dirty="0" err="1"/>
              <a:t>framework</a:t>
            </a:r>
            <a:r>
              <a:rPr lang="fr-FR" sz="1200" dirty="0"/>
              <a:t> for social–</a:t>
            </a:r>
            <a:r>
              <a:rPr lang="fr-FR" sz="1200" dirty="0" err="1"/>
              <a:t>ecological</a:t>
            </a:r>
            <a:r>
              <a:rPr lang="fr-FR" sz="1200" dirty="0"/>
              <a:t> </a:t>
            </a:r>
            <a:r>
              <a:rPr lang="fr-FR" sz="1200" dirty="0" err="1"/>
              <a:t>research</a:t>
            </a:r>
            <a:endParaRPr lang="fr-FR" sz="120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46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32095"/>
            <a:ext cx="611560" cy="948633"/>
          </a:xfrm>
        </p:spPr>
        <p:txBody>
          <a:bodyPr/>
          <a:lstStyle/>
          <a:p>
            <a:pPr algn="ctr"/>
            <a:fld id="{2DA42A15-E006-457E-AA99-753DCC43D709}" type="slidenum">
              <a:rPr lang="fr-FR" smtClean="0">
                <a:solidFill>
                  <a:schemeClr val="bg1"/>
                </a:solidFill>
              </a:rPr>
              <a:pPr algn="ctr"/>
              <a:t>12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1560" y="6273883"/>
            <a:ext cx="1728192" cy="474406"/>
          </a:xfrm>
          <a:prstGeom prst="rect">
            <a:avLst/>
          </a:prstGeom>
        </p:spPr>
      </p:pic>
      <p:pic>
        <p:nvPicPr>
          <p:cNvPr id="11" name="Image 10" descr="logo coule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1560" y="6273883"/>
            <a:ext cx="1728192" cy="474406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11560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Fondamental missions of the Zones Ateliers Network</a:t>
            </a:r>
            <a:endParaRPr lang="fr-FR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2914" y="1672815"/>
            <a:ext cx="825784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 eaLnBrk="0" hangingPunct="0">
              <a:spcAft>
                <a:spcPts val="2400"/>
              </a:spcAft>
            </a:pPr>
            <a:r>
              <a:rPr lang="fr-FR" sz="2800" dirty="0">
                <a:solidFill>
                  <a:srgbClr val="7F7F7F"/>
                </a:solidFill>
                <a:latin typeface="Arial Narrow"/>
                <a:cs typeface="Arial Narrow"/>
              </a:rPr>
              <a:t>- </a:t>
            </a:r>
            <a:r>
              <a:rPr lang="fr-FR" sz="28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Coordinate</a:t>
            </a:r>
            <a:r>
              <a:rPr lang="fr-FR" sz="2800" dirty="0" smtClean="0">
                <a:solidFill>
                  <a:srgbClr val="7F7F7F"/>
                </a:solidFill>
                <a:latin typeface="Arial Narrow"/>
                <a:cs typeface="Arial Narrow"/>
              </a:rPr>
              <a:t> long </a:t>
            </a:r>
            <a:r>
              <a:rPr lang="fr-FR" sz="28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term</a:t>
            </a:r>
            <a:r>
              <a:rPr lang="fr-FR" sz="2800" dirty="0" smtClean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fr-FR" sz="28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sustainable</a:t>
            </a:r>
            <a:r>
              <a:rPr lang="fr-FR" sz="2800" dirty="0" smtClean="0">
                <a:solidFill>
                  <a:srgbClr val="7F7F7F"/>
                </a:solidFill>
                <a:latin typeface="Arial Narrow"/>
                <a:cs typeface="Arial Narrow"/>
              </a:rPr>
              <a:t> LTSER </a:t>
            </a:r>
            <a:r>
              <a:rPr lang="fr-FR" sz="28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platform</a:t>
            </a:r>
            <a:r>
              <a:rPr lang="fr-FR" sz="2800" dirty="0" smtClean="0">
                <a:solidFill>
                  <a:srgbClr val="7F7F7F"/>
                </a:solidFill>
                <a:latin typeface="Arial Narrow"/>
                <a:cs typeface="Arial Narrow"/>
              </a:rPr>
              <a:t>;</a:t>
            </a:r>
            <a:endParaRPr lang="fr-FR" sz="2800" dirty="0">
              <a:solidFill>
                <a:srgbClr val="7F7F7F"/>
              </a:solidFill>
              <a:latin typeface="Arial Narrow"/>
              <a:cs typeface="Arial Narrow"/>
            </a:endParaRPr>
          </a:p>
          <a:p>
            <a:pPr defTabSz="449263" eaLnBrk="0" hangingPunct="0">
              <a:spcAft>
                <a:spcPts val="2400"/>
              </a:spcAft>
            </a:pPr>
            <a:r>
              <a:rPr lang="fr-FR" sz="2800" dirty="0">
                <a:solidFill>
                  <a:srgbClr val="7F7F7F"/>
                </a:solidFill>
                <a:latin typeface="Arial Narrow"/>
                <a:cs typeface="Arial Narrow"/>
              </a:rPr>
              <a:t>- </a:t>
            </a:r>
            <a:r>
              <a:rPr lang="fr-FR" sz="2800" dirty="0" err="1">
                <a:solidFill>
                  <a:srgbClr val="7F7F7F"/>
                </a:solidFill>
                <a:latin typeface="Arial Narrow"/>
                <a:cs typeface="Arial Narrow"/>
              </a:rPr>
              <a:t>Establish</a:t>
            </a:r>
            <a:r>
              <a:rPr lang="fr-FR" sz="2800" dirty="0">
                <a:solidFill>
                  <a:srgbClr val="7F7F7F"/>
                </a:solidFill>
                <a:latin typeface="Arial Narrow"/>
                <a:cs typeface="Arial Narrow"/>
              </a:rPr>
              <a:t> a system of </a:t>
            </a:r>
            <a:r>
              <a:rPr lang="fr-FR" sz="2800" dirty="0" err="1">
                <a:solidFill>
                  <a:srgbClr val="7F7F7F"/>
                </a:solidFill>
                <a:latin typeface="Arial Narrow"/>
                <a:cs typeface="Arial Narrow"/>
              </a:rPr>
              <a:t>banking</a:t>
            </a:r>
            <a:r>
              <a:rPr lang="fr-FR" sz="2800" dirty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fr-FR" sz="2800" dirty="0" err="1">
                <a:solidFill>
                  <a:srgbClr val="7F7F7F"/>
                </a:solidFill>
                <a:latin typeface="Arial Narrow"/>
                <a:cs typeface="Arial Narrow"/>
              </a:rPr>
              <a:t>environmental</a:t>
            </a:r>
            <a:r>
              <a:rPr lang="fr-FR" sz="2800" dirty="0">
                <a:solidFill>
                  <a:srgbClr val="7F7F7F"/>
                </a:solidFill>
                <a:latin typeface="Arial Narrow"/>
                <a:cs typeface="Arial Narrow"/>
              </a:rPr>
              <a:t> data</a:t>
            </a:r>
          </a:p>
          <a:p>
            <a:pPr defTabSz="449263" eaLnBrk="0" hangingPunct="0">
              <a:spcAft>
                <a:spcPts val="2400"/>
              </a:spcAft>
            </a:pPr>
            <a:r>
              <a:rPr lang="fr-FR" sz="2800" dirty="0">
                <a:solidFill>
                  <a:srgbClr val="7F7F7F"/>
                </a:solidFill>
                <a:latin typeface="Arial Narrow"/>
                <a:cs typeface="Arial Narrow"/>
              </a:rPr>
              <a:t>- </a:t>
            </a:r>
            <a:r>
              <a:rPr lang="fr-FR" sz="2800" dirty="0" err="1">
                <a:solidFill>
                  <a:srgbClr val="7F7F7F"/>
                </a:solidFill>
                <a:latin typeface="Arial Narrow"/>
                <a:cs typeface="Arial Narrow"/>
              </a:rPr>
              <a:t>Build</a:t>
            </a:r>
            <a:r>
              <a:rPr lang="fr-FR" sz="2800" dirty="0">
                <a:solidFill>
                  <a:srgbClr val="7F7F7F"/>
                </a:solidFill>
                <a:latin typeface="Arial Narrow"/>
                <a:cs typeface="Arial Narrow"/>
              </a:rPr>
              <a:t> ZA interactions or </a:t>
            </a:r>
            <a:r>
              <a:rPr lang="fr-FR" sz="2800" dirty="0" err="1">
                <a:solidFill>
                  <a:srgbClr val="7F7F7F"/>
                </a:solidFill>
                <a:latin typeface="Arial Narrow"/>
                <a:cs typeface="Arial Narrow"/>
              </a:rPr>
              <a:t>with</a:t>
            </a:r>
            <a:r>
              <a:rPr lang="fr-FR" sz="2800" dirty="0">
                <a:solidFill>
                  <a:srgbClr val="7F7F7F"/>
                </a:solidFill>
                <a:latin typeface="Arial Narrow"/>
                <a:cs typeface="Arial Narrow"/>
              </a:rPr>
              <a:t> </a:t>
            </a:r>
            <a:r>
              <a:rPr lang="fr-FR" sz="2800" dirty="0" err="1">
                <a:solidFill>
                  <a:srgbClr val="7F7F7F"/>
                </a:solidFill>
                <a:latin typeface="Arial Narrow"/>
                <a:cs typeface="Arial Narrow"/>
              </a:rPr>
              <a:t>other</a:t>
            </a:r>
            <a:r>
              <a:rPr lang="fr-FR" sz="2800" dirty="0">
                <a:solidFill>
                  <a:srgbClr val="7F7F7F"/>
                </a:solidFill>
                <a:latin typeface="Arial Narrow"/>
                <a:cs typeface="Arial Narrow"/>
              </a:rPr>
              <a:t> LTER </a:t>
            </a:r>
            <a:r>
              <a:rPr lang="fr-FR" sz="2800" dirty="0" smtClean="0">
                <a:solidFill>
                  <a:srgbClr val="7F7F7F"/>
                </a:solidFill>
                <a:latin typeface="Arial Narrow"/>
                <a:cs typeface="Arial Narrow"/>
              </a:rPr>
              <a:t>(</a:t>
            </a:r>
            <a:r>
              <a:rPr lang="fr-FR" sz="28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particularly</a:t>
            </a:r>
            <a:r>
              <a:rPr lang="fr-FR" sz="2800" dirty="0" smtClean="0">
                <a:solidFill>
                  <a:srgbClr val="7F7F7F"/>
                </a:solidFill>
                <a:latin typeface="Arial Narrow"/>
                <a:cs typeface="Arial Narrow"/>
              </a:rPr>
              <a:t> Europe</a:t>
            </a:r>
            <a:r>
              <a:rPr lang="fr-FR" sz="2800" dirty="0">
                <a:solidFill>
                  <a:srgbClr val="7F7F7F"/>
                </a:solidFill>
                <a:latin typeface="Arial Narrow"/>
                <a:cs typeface="Arial Narrow"/>
              </a:rPr>
              <a:t>, USA)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576" y="4306451"/>
            <a:ext cx="8208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defTabSz="449263" eaLnBrk="0" hangingPunct="0">
              <a:spcAft>
                <a:spcPts val="2400"/>
              </a:spcAft>
              <a:buFontTx/>
              <a:buChar char="-"/>
            </a:pPr>
            <a:r>
              <a:rPr lang="fr-FR" sz="2400" dirty="0">
                <a:solidFill>
                  <a:srgbClr val="7F7F7F"/>
                </a:solidFill>
                <a:latin typeface="Arial Narrow"/>
                <a:cs typeface="Arial Narrow"/>
              </a:rPr>
              <a:t>LTER </a:t>
            </a:r>
            <a:r>
              <a:rPr lang="fr-FR" sz="2400" dirty="0" err="1">
                <a:solidFill>
                  <a:srgbClr val="7F7F7F"/>
                </a:solidFill>
                <a:latin typeface="Arial Narrow"/>
                <a:cs typeface="Arial Narrow"/>
              </a:rPr>
              <a:t>Mountain</a:t>
            </a:r>
            <a:r>
              <a:rPr lang="fr-FR" sz="2400" dirty="0">
                <a:solidFill>
                  <a:srgbClr val="7F7F7F"/>
                </a:solidFill>
                <a:latin typeface="Arial Narrow"/>
                <a:cs typeface="Arial Narrow"/>
              </a:rPr>
              <a:t> initiative </a:t>
            </a:r>
            <a:r>
              <a:rPr lang="fr-FR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(</a:t>
            </a:r>
            <a:r>
              <a:rPr lang="fr-FR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coordinated</a:t>
            </a:r>
            <a:r>
              <a:rPr lang="fr-FR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 by ZAA</a:t>
            </a:r>
            <a:r>
              <a:rPr lang="fr-FR" sz="2400" dirty="0">
                <a:solidFill>
                  <a:srgbClr val="7F7F7F"/>
                </a:solidFill>
                <a:latin typeface="Arial Narrow"/>
                <a:cs typeface="Arial Narrow"/>
              </a:rPr>
              <a:t>, </a:t>
            </a:r>
            <a:r>
              <a:rPr lang="fr-FR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T</a:t>
            </a:r>
            <a:r>
              <a:rPr lang="fr-FR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. </a:t>
            </a:r>
            <a:r>
              <a:rPr lang="fr-FR" sz="2400" dirty="0" err="1" smtClean="0">
                <a:solidFill>
                  <a:srgbClr val="7F7F7F"/>
                </a:solidFill>
                <a:latin typeface="Arial Narrow"/>
                <a:cs typeface="Arial Narrow"/>
              </a:rPr>
              <a:t>Spiegelberger</a:t>
            </a:r>
            <a:r>
              <a:rPr lang="fr-FR" sz="2400" dirty="0">
                <a:solidFill>
                  <a:srgbClr val="7F7F7F"/>
                </a:solidFill>
                <a:latin typeface="Arial Narrow"/>
                <a:cs typeface="Arial Narrow"/>
              </a:rPr>
              <a:t>)</a:t>
            </a:r>
          </a:p>
          <a:p>
            <a:pPr marL="914400" lvl="1" indent="-457200" defTabSz="449263" eaLnBrk="0" hangingPunct="0">
              <a:spcAft>
                <a:spcPts val="2400"/>
              </a:spcAft>
              <a:buFontTx/>
              <a:buChar char="-"/>
            </a:pPr>
            <a:r>
              <a:rPr lang="fr-FR" sz="2400" dirty="0">
                <a:solidFill>
                  <a:srgbClr val="7F7F7F"/>
                </a:solidFill>
                <a:latin typeface="Arial Narrow"/>
                <a:cs typeface="Arial Narrow"/>
              </a:rPr>
              <a:t>LTER Marine initiative </a:t>
            </a:r>
            <a:r>
              <a:rPr lang="fr-FR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(</a:t>
            </a:r>
            <a:r>
              <a:rPr lang="fr-FR" sz="2400" dirty="0" err="1">
                <a:solidFill>
                  <a:srgbClr val="7F7F7F"/>
                </a:solidFill>
                <a:latin typeface="Arial Narrow"/>
                <a:cs typeface="Arial Narrow"/>
              </a:rPr>
              <a:t>coordinated</a:t>
            </a:r>
            <a:r>
              <a:rPr lang="fr-FR" sz="2400" dirty="0">
                <a:solidFill>
                  <a:srgbClr val="7F7F7F"/>
                </a:solidFill>
                <a:latin typeface="Arial Narrow"/>
                <a:cs typeface="Arial Narrow"/>
              </a:rPr>
              <a:t> by </a:t>
            </a:r>
            <a:r>
              <a:rPr lang="fr-FR" sz="2400" dirty="0" smtClean="0">
                <a:solidFill>
                  <a:srgbClr val="7F7F7F"/>
                </a:solidFill>
                <a:latin typeface="Arial Narrow"/>
                <a:cs typeface="Arial Narrow"/>
              </a:rPr>
              <a:t>LTER </a:t>
            </a:r>
            <a:r>
              <a:rPr lang="fr-FR" sz="2400" dirty="0">
                <a:solidFill>
                  <a:srgbClr val="7F7F7F"/>
                </a:solidFill>
                <a:latin typeface="Arial Narrow"/>
                <a:cs typeface="Arial Narrow"/>
              </a:rPr>
              <a:t>Italie)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26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846138"/>
            <a:ext cx="8229600" cy="1143000"/>
          </a:xfrm>
        </p:spPr>
        <p:txBody>
          <a:bodyPr/>
          <a:lstStyle/>
          <a:p>
            <a:r>
              <a:rPr lang="fr-FR" dirty="0" smtClean="0"/>
              <a:t>France Grilles, the French National </a:t>
            </a:r>
            <a:r>
              <a:rPr lang="fr-FR" dirty="0" err="1" smtClean="0"/>
              <a:t>Grid</a:t>
            </a:r>
            <a:r>
              <a:rPr lang="fr-FR" dirty="0" smtClean="0"/>
              <a:t> Initiative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8928100" cy="4525963"/>
          </a:xfrm>
        </p:spPr>
        <p:txBody>
          <a:bodyPr/>
          <a:lstStyle/>
          <a:p>
            <a:r>
              <a:rPr lang="fr-FR" sz="2800" dirty="0" smtClean="0"/>
              <a:t>Is a </a:t>
            </a:r>
            <a:r>
              <a:rPr lang="fr-FR" sz="2800" dirty="0" err="1" smtClean="0"/>
              <a:t>Scientific</a:t>
            </a:r>
            <a:r>
              <a:rPr lang="fr-FR" sz="2800" dirty="0" smtClean="0"/>
              <a:t>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 Group…</a:t>
            </a:r>
          </a:p>
          <a:p>
            <a:pPr lvl="1"/>
            <a:r>
              <a:rPr lang="fr-FR" sz="2400" dirty="0" err="1" smtClean="0"/>
              <a:t>Created</a:t>
            </a:r>
            <a:r>
              <a:rPr lang="fr-FR" sz="2400" dirty="0" smtClean="0"/>
              <a:t> in 2010 by 8 </a:t>
            </a:r>
            <a:r>
              <a:rPr lang="fr-FR" sz="2400" dirty="0" err="1" smtClean="0"/>
              <a:t>partners</a:t>
            </a:r>
            <a:r>
              <a:rPr lang="fr-FR" sz="2400" dirty="0" smtClean="0"/>
              <a:t>: CEA, CNRS,CPU, INRA, INRIA, INSERM, MESR, RENATER…</a:t>
            </a:r>
          </a:p>
          <a:p>
            <a:pPr lvl="1"/>
            <a:r>
              <a:rPr lang="fr-FR" sz="2400" dirty="0" smtClean="0"/>
              <a:t>To </a:t>
            </a:r>
            <a:r>
              <a:rPr lang="fr-FR" sz="2400" dirty="0" err="1" smtClean="0"/>
              <a:t>steer</a:t>
            </a:r>
            <a:r>
              <a:rPr lang="fr-FR" sz="2400" dirty="0" smtClean="0"/>
              <a:t> up and </a:t>
            </a:r>
            <a:r>
              <a:rPr lang="fr-FR" sz="2400" dirty="0" err="1" smtClean="0"/>
              <a:t>coordinate</a:t>
            </a:r>
            <a:r>
              <a:rPr lang="fr-FR" sz="2400" dirty="0" smtClean="0"/>
              <a:t> the national </a:t>
            </a:r>
            <a:r>
              <a:rPr lang="fr-FR" sz="2400" dirty="0" err="1" smtClean="0"/>
              <a:t>strategy</a:t>
            </a:r>
            <a:r>
              <a:rPr lang="fr-FR" sz="2400" dirty="0" smtClean="0"/>
              <a:t> in the </a:t>
            </a:r>
            <a:r>
              <a:rPr lang="fr-FR" sz="2400" dirty="0" err="1" smtClean="0"/>
              <a:t>fields</a:t>
            </a:r>
            <a:r>
              <a:rPr lang="fr-FR" sz="2400" dirty="0" smtClean="0"/>
              <a:t> of </a:t>
            </a:r>
            <a:r>
              <a:rPr lang="fr-FR" sz="2400" dirty="0" err="1" smtClean="0"/>
              <a:t>grids</a:t>
            </a:r>
            <a:r>
              <a:rPr lang="fr-FR" sz="2400" dirty="0" smtClean="0"/>
              <a:t> and </a:t>
            </a:r>
            <a:r>
              <a:rPr lang="fr-FR" sz="2400" dirty="0" err="1" smtClean="0"/>
              <a:t>clouds</a:t>
            </a:r>
            <a:endParaRPr lang="fr-FR" sz="2400" dirty="0" smtClean="0"/>
          </a:p>
          <a:p>
            <a:pPr lvl="1">
              <a:buNone/>
            </a:pPr>
            <a:endParaRPr lang="fr-FR" sz="2400" dirty="0" smtClean="0"/>
          </a:p>
          <a:p>
            <a:r>
              <a:rPr lang="fr-FR" sz="2800" dirty="0" smtClean="0"/>
              <a:t>Vision</a:t>
            </a:r>
            <a:r>
              <a:rPr lang="fr-FR" sz="2400" dirty="0" smtClean="0"/>
              <a:t>: </a:t>
            </a:r>
          </a:p>
          <a:p>
            <a:pPr lvl="1"/>
            <a:r>
              <a:rPr lang="fr-FR" sz="2400" dirty="0" err="1" smtClean="0"/>
              <a:t>Build</a:t>
            </a:r>
            <a:r>
              <a:rPr lang="fr-FR" sz="2400" dirty="0" smtClean="0"/>
              <a:t> and </a:t>
            </a:r>
            <a:r>
              <a:rPr lang="fr-FR" sz="2400" dirty="0" err="1" smtClean="0"/>
              <a:t>operate</a:t>
            </a:r>
            <a:r>
              <a:rPr lang="fr-FR" sz="2400" dirty="0" smtClean="0"/>
              <a:t> a national </a:t>
            </a:r>
            <a:r>
              <a:rPr lang="fr-FR" sz="2400" dirty="0" err="1" smtClean="0"/>
              <a:t>distributed</a:t>
            </a:r>
            <a:r>
              <a:rPr lang="fr-FR" sz="2400" dirty="0" smtClean="0"/>
              <a:t> </a:t>
            </a:r>
            <a:r>
              <a:rPr lang="fr-FR" sz="2400" dirty="0" err="1" smtClean="0"/>
              <a:t>computing</a:t>
            </a:r>
            <a:r>
              <a:rPr lang="fr-FR" sz="2400" dirty="0" smtClean="0"/>
              <a:t> infrastructure open to all sciences and to </a:t>
            </a:r>
            <a:r>
              <a:rPr lang="fr-FR" sz="2400" dirty="0" err="1" smtClean="0"/>
              <a:t>developing</a:t>
            </a:r>
            <a:r>
              <a:rPr lang="fr-FR" sz="2400" dirty="0" smtClean="0"/>
              <a:t> countries </a:t>
            </a:r>
          </a:p>
          <a:p>
            <a:pPr lvl="1"/>
            <a:endParaRPr lang="fr-FR" sz="24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0" y="6597650"/>
            <a:ext cx="2808288" cy="2603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mtClean="0"/>
              <a:t>France Grilles     </a:t>
            </a:r>
            <a:endParaRPr lang="fr-FR" dirty="0"/>
          </a:p>
        </p:txBody>
      </p:sp>
      <p:pic>
        <p:nvPicPr>
          <p:cNvPr id="6" name="Image 5" descr="GIS France Grilles log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2823"/>
            <a:ext cx="9144000" cy="38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846138"/>
            <a:ext cx="8229600" cy="1143000"/>
          </a:xfrm>
        </p:spPr>
        <p:txBody>
          <a:bodyPr/>
          <a:lstStyle/>
          <a:p>
            <a:r>
              <a:rPr lang="fr-FR" dirty="0" smtClean="0"/>
              <a:t>France Grilles model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fr-FR" dirty="0" smtClean="0"/>
              <a:t>France Grilles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own</a:t>
            </a:r>
            <a:r>
              <a:rPr lang="fr-FR" dirty="0" smtClean="0"/>
              <a:t> the </a:t>
            </a:r>
            <a:r>
              <a:rPr lang="fr-FR" dirty="0" err="1" smtClean="0"/>
              <a:t>resources</a:t>
            </a:r>
            <a:endParaRPr lang="fr-FR" dirty="0" smtClean="0"/>
          </a:p>
          <a:p>
            <a:pPr lvl="1"/>
            <a:r>
              <a:rPr lang="fr-FR" dirty="0" err="1" smtClean="0"/>
              <a:t>Resources</a:t>
            </a:r>
            <a:r>
              <a:rPr lang="fr-FR" dirty="0" smtClean="0"/>
              <a:t> </a:t>
            </a:r>
            <a:r>
              <a:rPr lang="fr-FR" dirty="0" err="1" smtClean="0"/>
              <a:t>owned</a:t>
            </a:r>
            <a:r>
              <a:rPr lang="fr-FR" dirty="0" smtClean="0"/>
              <a:t> by user </a:t>
            </a:r>
            <a:r>
              <a:rPr lang="fr-FR" dirty="0" err="1" smtClean="0"/>
              <a:t>communities</a:t>
            </a:r>
            <a:r>
              <a:rPr lang="fr-FR" dirty="0" smtClean="0"/>
              <a:t>  </a:t>
            </a:r>
          </a:p>
          <a:p>
            <a:r>
              <a:rPr lang="fr-FR" dirty="0" smtClean="0"/>
              <a:t>France Grilles </a:t>
            </a:r>
            <a:r>
              <a:rPr lang="fr-FR" dirty="0" err="1" smtClean="0"/>
              <a:t>provides</a:t>
            </a:r>
            <a:r>
              <a:rPr lang="fr-FR" dirty="0" smtClean="0"/>
              <a:t> a </a:t>
            </a:r>
            <a:r>
              <a:rPr lang="fr-FR" dirty="0" err="1" smtClean="0"/>
              <a:t>framework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, expertise and know how</a:t>
            </a:r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promote</a:t>
            </a:r>
            <a:r>
              <a:rPr lang="fr-FR" dirty="0" smtClean="0"/>
              <a:t> innovation and initiatives</a:t>
            </a:r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foster</a:t>
            </a:r>
            <a:r>
              <a:rPr lang="fr-FR" dirty="0" smtClean="0"/>
              <a:t> collaboration </a:t>
            </a:r>
            <a:r>
              <a:rPr lang="fr-FR" dirty="0" err="1" smtClean="0"/>
              <a:t>at</a:t>
            </a:r>
            <a:r>
              <a:rPr lang="fr-FR" dirty="0" smtClean="0"/>
              <a:t> national and international </a:t>
            </a:r>
            <a:r>
              <a:rPr lang="fr-FR" dirty="0" err="1" smtClean="0"/>
              <a:t>levels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reach</a:t>
            </a:r>
            <a:r>
              <a:rPr lang="fr-FR" dirty="0" smtClean="0"/>
              <a:t> out to the long </a:t>
            </a:r>
            <a:r>
              <a:rPr lang="fr-FR" dirty="0" err="1" smtClean="0"/>
              <a:t>tail</a:t>
            </a:r>
            <a:r>
              <a:rPr lang="fr-FR" dirty="0" smtClean="0"/>
              <a:t> of </a:t>
            </a:r>
            <a:r>
              <a:rPr lang="fr-FR" dirty="0" err="1" smtClean="0"/>
              <a:t>users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IS France Grilles log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0248"/>
            <a:ext cx="9144000" cy="3877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887371"/>
            <a:ext cx="8229600" cy="1143000"/>
          </a:xfrm>
        </p:spPr>
        <p:txBody>
          <a:bodyPr>
            <a:normAutofit/>
          </a:bodyPr>
          <a:lstStyle/>
          <a:p>
            <a:r>
              <a:rPr lang="fr-FR" sz="2200" dirty="0" smtClean="0"/>
              <a:t>FG </a:t>
            </a:r>
            <a:r>
              <a:rPr lang="fr-FR" sz="2200" dirty="0" err="1" smtClean="0"/>
              <a:t>provides</a:t>
            </a:r>
            <a:r>
              <a:rPr lang="fr-FR" sz="2200" dirty="0" smtClean="0"/>
              <a:t> a </a:t>
            </a:r>
            <a:r>
              <a:rPr lang="fr-FR" sz="2200" dirty="0" err="1" smtClean="0"/>
              <a:t>common</a:t>
            </a:r>
            <a:r>
              <a:rPr lang="fr-FR" sz="2200" dirty="0" smtClean="0"/>
              <a:t> </a:t>
            </a:r>
            <a:r>
              <a:rPr lang="fr-FR" sz="2200" dirty="0" err="1" smtClean="0"/>
              <a:t>framework</a:t>
            </a:r>
            <a:r>
              <a:rPr lang="fr-FR" sz="2200" dirty="0" smtClean="0"/>
              <a:t> to all user </a:t>
            </a:r>
            <a:r>
              <a:rPr lang="fr-FR" sz="2200" dirty="0" err="1" smtClean="0"/>
              <a:t>communities</a:t>
            </a:r>
            <a:endParaRPr lang="fr-FR" sz="2200" dirty="0"/>
          </a:p>
        </p:txBody>
      </p:sp>
      <p:pic>
        <p:nvPicPr>
          <p:cNvPr id="9" name="Image 8" descr="User communiti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2354"/>
            <a:ext cx="9144000" cy="522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C6605-D007-4D8C-9E2B-311A77486A66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244600"/>
            <a:ext cx="8928100" cy="431800"/>
          </a:xfrm>
        </p:spPr>
        <p:txBody>
          <a:bodyPr/>
          <a:lstStyle/>
          <a:p>
            <a:r>
              <a:rPr lang="fr-FR" sz="2000" dirty="0" smtClean="0"/>
              <a:t>FG </a:t>
            </a:r>
            <a:r>
              <a:rPr lang="fr-FR" sz="2000" dirty="0" err="1" smtClean="0"/>
              <a:t>provides</a:t>
            </a:r>
            <a:r>
              <a:rPr lang="fr-FR" sz="2000" dirty="0" smtClean="0"/>
              <a:t> an open </a:t>
            </a:r>
            <a:r>
              <a:rPr lang="fr-FR" sz="2000" dirty="0" err="1" smtClean="0"/>
              <a:t>environment</a:t>
            </a:r>
            <a:r>
              <a:rPr lang="fr-FR" sz="2000" dirty="0" smtClean="0"/>
              <a:t> for  </a:t>
            </a:r>
            <a:r>
              <a:rPr lang="fr-FR" sz="2000" dirty="0" err="1" smtClean="0"/>
              <a:t>fruitful</a:t>
            </a:r>
            <a:r>
              <a:rPr lang="fr-FR" sz="2000" dirty="0" smtClean="0"/>
              <a:t> </a:t>
            </a:r>
            <a:r>
              <a:rPr lang="fr-FR" sz="2000" dirty="0" err="1" smtClean="0"/>
              <a:t>disciplinary</a:t>
            </a:r>
            <a:r>
              <a:rPr lang="fr-FR" sz="2000" dirty="0" smtClean="0"/>
              <a:t> and </a:t>
            </a:r>
            <a:r>
              <a:rPr lang="fr-FR" sz="2000" dirty="0" err="1" smtClean="0"/>
              <a:t>multidisciplinary</a:t>
            </a:r>
            <a:r>
              <a:rPr lang="fr-FR" sz="2000" dirty="0" smtClean="0"/>
              <a:t> </a:t>
            </a:r>
            <a:r>
              <a:rPr lang="fr-FR" sz="2000" dirty="0" err="1" smtClean="0"/>
              <a:t>research</a:t>
            </a:r>
            <a:endParaRPr lang="fr-FR" sz="2000" dirty="0"/>
          </a:p>
        </p:txBody>
      </p:sp>
      <p:graphicFrame>
        <p:nvGraphicFramePr>
          <p:cNvPr id="7" name="Graphique 6"/>
          <p:cNvGraphicFramePr/>
          <p:nvPr/>
        </p:nvGraphicFramePr>
        <p:xfrm>
          <a:off x="0" y="1828800"/>
          <a:ext cx="914400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 7" descr="GIS France Grilles log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0248"/>
            <a:ext cx="9144000" cy="38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GIS France Grilles log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0248"/>
            <a:ext cx="9144000" cy="3877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1219200"/>
            <a:ext cx="8928100" cy="431800"/>
          </a:xfrm>
        </p:spPr>
        <p:txBody>
          <a:bodyPr/>
          <a:lstStyle/>
          <a:p>
            <a:r>
              <a:rPr lang="fr-FR" sz="2000" dirty="0" smtClean="0"/>
              <a:t>AUDACE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 smtClean="0"/>
              <a:t>become</a:t>
            </a:r>
            <a:r>
              <a:rPr lang="fr-FR" sz="2000" dirty="0" smtClean="0"/>
              <a:t> a new France Grilles </a:t>
            </a:r>
            <a:r>
              <a:rPr lang="fr-FR" sz="2000" dirty="0" err="1" smtClean="0"/>
              <a:t>resource</a:t>
            </a:r>
            <a:r>
              <a:rPr lang="fr-FR" sz="2000" dirty="0" smtClean="0"/>
              <a:t> provider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5943600" y="1905000"/>
            <a:ext cx="2763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France-Grilles</a:t>
            </a:r>
            <a:r>
              <a:rPr lang="fr-FR" dirty="0" smtClean="0"/>
              <a:t> </a:t>
            </a:r>
            <a:r>
              <a:rPr lang="fr-FR" dirty="0" err="1" smtClean="0"/>
              <a:t>backbone</a:t>
            </a:r>
            <a:r>
              <a:rPr lang="fr-FR" dirty="0" smtClean="0"/>
              <a:t>: </a:t>
            </a:r>
          </a:p>
          <a:p>
            <a:r>
              <a:rPr lang="fr-FR" dirty="0" smtClean="0"/>
              <a:t>	</a:t>
            </a:r>
            <a:r>
              <a:rPr lang="fr-FR" dirty="0" err="1" smtClean="0"/>
              <a:t>LCG-France</a:t>
            </a:r>
            <a:endParaRPr lang="fr-FR" dirty="0" smtClean="0"/>
          </a:p>
          <a:p>
            <a:r>
              <a:rPr lang="fr-FR" dirty="0" err="1" smtClean="0"/>
              <a:t>France-Grilles</a:t>
            </a:r>
            <a:r>
              <a:rPr lang="fr-FR" dirty="0" smtClean="0"/>
              <a:t> </a:t>
            </a:r>
            <a:r>
              <a:rPr lang="fr-FR" dirty="0" err="1" smtClean="0"/>
              <a:t>spine</a:t>
            </a:r>
            <a:r>
              <a:rPr lang="fr-FR" dirty="0" smtClean="0"/>
              <a:t>:</a:t>
            </a:r>
          </a:p>
          <a:p>
            <a:r>
              <a:rPr lang="fr-FR" dirty="0" smtClean="0"/>
              <a:t>	CC-IN2P3</a:t>
            </a:r>
            <a:endParaRPr lang="fr-FR" dirty="0"/>
          </a:p>
        </p:txBody>
      </p:sp>
      <p:pic>
        <p:nvPicPr>
          <p:cNvPr id="7" name="Image 6" descr="2013-09-Carte-F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18000"/>
            <a:ext cx="5186146" cy="5040000"/>
          </a:xfrm>
          <a:prstGeom prst="rect">
            <a:avLst/>
          </a:prstGeom>
        </p:spPr>
      </p:pic>
      <p:pic>
        <p:nvPicPr>
          <p:cNvPr id="6" name="Image 5" descr="Audace-6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133" y="4739806"/>
            <a:ext cx="1046480" cy="47498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could AUDACE fit in the international context ?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A741-9F3C-4B29-B21D-E4BD5BF39A38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/>
              <a:t>LTER Europe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LifeWatch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 descr="logo coule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79704" y="6126625"/>
            <a:ext cx="2664296" cy="73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DA42A15-E006-457E-AA99-753DCC43D709}" type="slidenum">
              <a:rPr lang="fr-FR" smtClean="0">
                <a:solidFill>
                  <a:schemeClr val="bg1"/>
                </a:solidFill>
              </a:rPr>
              <a:pPr algn="ctr"/>
              <a:t>19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ctrTitle" idx="4294967295"/>
          </p:nvPr>
        </p:nvSpPr>
        <p:spPr>
          <a:xfrm>
            <a:off x="685800" y="620713"/>
            <a:ext cx="8458200" cy="431800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l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</a:pPr>
            <a:r>
              <a:rPr lang="fr-FR" sz="2400" b="1" dirty="0">
                <a:solidFill>
                  <a:srgbClr val="77933C"/>
                </a:solidFill>
                <a:latin typeface="Arial Narrow" panose="020B0606020202030204" pitchFamily="34" charset="0"/>
                <a:ea typeface="+mn-ea"/>
                <a:cs typeface="+mn-cs"/>
              </a:rPr>
              <a:t>International </a:t>
            </a:r>
            <a:r>
              <a:rPr lang="fr-FR" sz="2400" b="1" dirty="0" err="1">
                <a:solidFill>
                  <a:srgbClr val="77933C"/>
                </a:solidFill>
                <a:latin typeface="Arial Narrow" panose="020B0606020202030204" pitchFamily="34" charset="0"/>
                <a:ea typeface="+mn-ea"/>
                <a:cs typeface="+mn-cs"/>
              </a:rPr>
              <a:t>framework</a:t>
            </a:r>
            <a:endParaRPr lang="fr-FR" sz="2400" b="1" dirty="0">
              <a:solidFill>
                <a:srgbClr val="77933C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1560" y="6273883"/>
            <a:ext cx="1728192" cy="474406"/>
          </a:xfrm>
          <a:prstGeom prst="rect">
            <a:avLst/>
          </a:prstGeom>
        </p:spPr>
      </p:pic>
      <p:pic>
        <p:nvPicPr>
          <p:cNvPr id="7" name="Image 6" descr="logo coule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11560" y="6273883"/>
            <a:ext cx="1728192" cy="474406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268760"/>
            <a:ext cx="8761412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49263">
              <a:buSzPct val="100000"/>
            </a:pPr>
            <a:endParaRPr lang="fr-FR" sz="2200" b="1" dirty="0">
              <a:solidFill>
                <a:srgbClr val="003399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defTabSz="449263">
              <a:buSzPct val="100000"/>
            </a:pPr>
            <a:endParaRPr lang="fr-FR" sz="2200" b="1" dirty="0">
              <a:solidFill>
                <a:srgbClr val="003399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742950" lvl="1" indent="-285750" defTabSz="449263" eaLnBrk="0" hangingPunct="0"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sz="1800" b="1" dirty="0">
              <a:solidFill>
                <a:srgbClr val="789F9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1268760"/>
            <a:ext cx="8761412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449263">
              <a:buSzPct val="100000"/>
            </a:pPr>
            <a:endParaRPr lang="fr-FR" sz="2200" b="1" dirty="0">
              <a:solidFill>
                <a:srgbClr val="003399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defTabSz="449263">
              <a:buSzPct val="100000"/>
            </a:pPr>
            <a:endParaRPr lang="fr-FR" sz="2200" b="1" dirty="0">
              <a:solidFill>
                <a:srgbClr val="003399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742950" lvl="1" indent="-285750" defTabSz="449263" eaLnBrk="0" hangingPunct="0"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sz="1800" b="1" dirty="0">
              <a:solidFill>
                <a:srgbClr val="789F9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267744" y="3645024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707904" y="5157192"/>
            <a:ext cx="3582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+mj-lt"/>
              </a:rPr>
              <a:t>MOU</a:t>
            </a:r>
            <a:endParaRPr lang="fr-FR" sz="1200" b="1" dirty="0">
              <a:latin typeface="+mj-lt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339752" y="2204864"/>
            <a:ext cx="1080120" cy="115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 rot="18805666">
            <a:off x="2243941" y="2547011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 smtClean="0">
                <a:latin typeface="+mj-lt"/>
              </a:rPr>
              <a:t>Vice-chair</a:t>
            </a:r>
            <a:endParaRPr lang="fr-FR" sz="1400" b="1" dirty="0">
              <a:latin typeface="+mj-lt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181" y="2937840"/>
            <a:ext cx="2214888" cy="91699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571380" y="3789040"/>
            <a:ext cx="73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21 pays</a:t>
            </a:r>
            <a:endParaRPr lang="fr-FR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904" y="4797152"/>
            <a:ext cx="4874467" cy="44807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2" y="3289098"/>
            <a:ext cx="2355944" cy="64395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280" y="3068960"/>
            <a:ext cx="2019424" cy="767381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3928" y="1085122"/>
            <a:ext cx="1549276" cy="119175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556641" y="2252671"/>
            <a:ext cx="468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Long-</a:t>
            </a:r>
            <a:r>
              <a:rPr lang="fr-FR" sz="1200" dirty="0" err="1"/>
              <a:t>Term</a:t>
            </a:r>
            <a:r>
              <a:rPr lang="fr-FR" sz="1200" dirty="0"/>
              <a:t> </a:t>
            </a:r>
            <a:r>
              <a:rPr lang="fr-FR" sz="1200" dirty="0" err="1"/>
              <a:t>Biodiversity</a:t>
            </a:r>
            <a:r>
              <a:rPr lang="fr-FR" sz="1200" dirty="0"/>
              <a:t>, </a:t>
            </a:r>
            <a:r>
              <a:rPr lang="fr-FR" sz="1200" dirty="0" err="1"/>
              <a:t>Ecosystem</a:t>
            </a:r>
            <a:r>
              <a:rPr lang="fr-FR" sz="1200" dirty="0"/>
              <a:t> and </a:t>
            </a:r>
            <a:r>
              <a:rPr lang="fr-FR" sz="1200" dirty="0" err="1"/>
              <a:t>Awareness</a:t>
            </a:r>
            <a:r>
              <a:rPr lang="fr-FR" sz="1200" dirty="0"/>
              <a:t> </a:t>
            </a:r>
            <a:r>
              <a:rPr lang="fr-FR" sz="1200" dirty="0" err="1"/>
              <a:t>Research</a:t>
            </a:r>
            <a:r>
              <a:rPr lang="fr-FR" sz="1200" dirty="0"/>
              <a:t> </a:t>
            </a:r>
            <a:r>
              <a:rPr lang="fr-FR" sz="1200" dirty="0" smtClean="0"/>
              <a:t>Network</a:t>
            </a:r>
            <a:endParaRPr lang="fr-FR" sz="1200" dirty="0"/>
          </a:p>
          <a:p>
            <a:pPr algn="ctr"/>
            <a:endParaRPr lang="fr-FR" sz="1200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339752" y="3789040"/>
            <a:ext cx="108012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lèche droite rayée 22"/>
          <p:cNvSpPr/>
          <p:nvPr/>
        </p:nvSpPr>
        <p:spPr>
          <a:xfrm>
            <a:off x="5724128" y="3140968"/>
            <a:ext cx="1296144" cy="576064"/>
          </a:xfrm>
          <a:prstGeom prst="stripedRightArrow">
            <a:avLst>
              <a:gd name="adj1" fmla="val 27954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43508" y="5373216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F7F7F"/>
                </a:solidFill>
                <a:latin typeface="Arial Narrow Bold"/>
                <a:cs typeface="Arial Narrow Bold"/>
              </a:rPr>
              <a:t>E</a:t>
            </a:r>
            <a:r>
              <a:rPr lang="en-US" sz="2000" dirty="0" smtClean="0">
                <a:solidFill>
                  <a:srgbClr val="7F7F7F"/>
                </a:solidFill>
                <a:latin typeface="Arial Narrow Bold"/>
                <a:cs typeface="Arial Narrow Bold"/>
              </a:rPr>
              <a:t>nsure </a:t>
            </a:r>
            <a:r>
              <a:rPr lang="en-US" sz="2000" dirty="0">
                <a:solidFill>
                  <a:srgbClr val="7F7F7F"/>
                </a:solidFill>
                <a:latin typeface="Arial Narrow Bold"/>
                <a:cs typeface="Arial Narrow Bold"/>
              </a:rPr>
              <a:t>a national service of observation and research in environment in an international scientific framework</a:t>
            </a:r>
            <a:r>
              <a:rPr lang="fr-FR" sz="2000" dirty="0">
                <a:solidFill>
                  <a:srgbClr val="7F7F7F"/>
                </a:solidFill>
                <a:latin typeface="Arial Narrow Bold"/>
                <a:cs typeface="Arial Narrow Bold"/>
              </a:rPr>
              <a:t> </a:t>
            </a:r>
          </a:p>
        </p:txBody>
      </p:sp>
      <p:sp>
        <p:nvSpPr>
          <p:cNvPr id="25" name="Titre 5"/>
          <p:cNvSpPr txBox="1">
            <a:spLocks/>
          </p:cNvSpPr>
          <p:nvPr/>
        </p:nvSpPr>
        <p:spPr>
          <a:xfrm>
            <a:off x="611560" y="44624"/>
            <a:ext cx="86409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smtClean="0">
                <a:solidFill>
                  <a:srgbClr val="0070C0"/>
                </a:solidFill>
                <a:latin typeface="Arial Narrow" panose="020B0606020202030204" pitchFamily="34" charset="0"/>
              </a:rPr>
              <a:t>Long-term research network in environment</a:t>
            </a:r>
            <a:endParaRPr lang="fr-FR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580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context</a:t>
            </a:r>
          </a:p>
          <a:p>
            <a:r>
              <a:rPr lang="en-US" dirty="0" smtClean="0"/>
              <a:t>Articulation with national context</a:t>
            </a:r>
          </a:p>
          <a:p>
            <a:r>
              <a:rPr lang="en-US" dirty="0" smtClean="0"/>
              <a:t>Articulation with international context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Image 3" descr="logo coule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79704" y="6126625"/>
            <a:ext cx="2664296" cy="73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49363" y="2584450"/>
            <a:ext cx="7138987" cy="3286125"/>
            <a:chOff x="938213" y="2492896"/>
            <a:chExt cx="7138987" cy="3285452"/>
          </a:xfrm>
        </p:grpSpPr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938213" y="3170620"/>
              <a:ext cx="7138987" cy="1622093"/>
            </a:xfrm>
            <a:prstGeom prst="ellipse">
              <a:avLst/>
            </a:prstGeom>
            <a:noFill/>
            <a:ln w="114300">
              <a:solidFill>
                <a:srgbClr val="4E7BA3">
                  <a:alpha val="45097"/>
                </a:srgbClr>
              </a:solidFill>
              <a:round/>
              <a:headEnd/>
              <a:tailEnd/>
            </a:ln>
            <a:effectLst>
              <a:outerShdw dist="88900" dir="5400000" rotWithShape="0">
                <a:srgbClr val="808080">
                  <a:alpha val="60999"/>
                </a:srgbClr>
              </a:outerShdw>
            </a:effectLst>
            <a:extLst>
              <a:ext uri="{909E8E84-426E-40DD-AFC4-6F175D3DCCD1}">
  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Can 4"/>
            <p:cNvSpPr/>
            <p:nvPr/>
          </p:nvSpPr>
          <p:spPr bwMode="auto">
            <a:xfrm>
              <a:off x="3445767" y="2492896"/>
              <a:ext cx="2096478" cy="2245686"/>
            </a:xfrm>
            <a:prstGeom prst="can">
              <a:avLst/>
            </a:prstGeom>
            <a:gradFill flip="none" rotWithShape="1">
              <a:gsLst>
                <a:gs pos="75000">
                  <a:srgbClr val="0A7A0D"/>
                </a:gs>
                <a:gs pos="100000">
                  <a:srgbClr val="FFFFFF"/>
                </a:gs>
                <a:gs pos="93000">
                  <a:srgbClr val="1DC31A"/>
                </a:gs>
              </a:gsLst>
              <a:lin ang="0" scaled="1"/>
              <a:tileRect/>
            </a:gradFill>
            <a:ln>
              <a:solidFill>
                <a:srgbClr val="3CD52F"/>
              </a:solidFill>
            </a:ln>
            <a:effectLst>
              <a:outerShdw blurRad="371475" dist="23000" dir="5400000" rotWithShape="0">
                <a:srgbClr val="000000">
                  <a:alpha val="35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 err="1">
                  <a:solidFill>
                    <a:srgbClr val="FFFFFF"/>
                  </a:solidFill>
                </a:rPr>
                <a:t>LifeWatch</a:t>
              </a:r>
              <a:r>
                <a:rPr lang="en-US" dirty="0">
                  <a:solidFill>
                    <a:srgbClr val="FFFFFF"/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rgbClr val="FFFFFF"/>
                  </a:solidFill>
                </a:rPr>
                <a:t>Common Facilities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253372" y="2671400"/>
              <a:ext cx="1699106" cy="1673338"/>
            </a:xfrm>
            <a:prstGeom prst="ellipse">
              <a:avLst/>
            </a:prstGeom>
            <a:gradFill flip="none" rotWithShape="1">
              <a:gsLst>
                <a:gs pos="29000">
                  <a:srgbClr val="5A77CD"/>
                </a:gs>
                <a:gs pos="100000">
                  <a:srgbClr val="FFFFFF"/>
                </a:gs>
                <a:gs pos="64000">
                  <a:srgbClr val="1827D5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3366FF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Distributed</a:t>
              </a:r>
            </a:p>
            <a:p>
              <a:pPr algn="ctr">
                <a:defRPr/>
              </a:pPr>
              <a:r>
                <a:rPr lang="en-US" sz="1400" dirty="0" err="1"/>
                <a:t>LifeWatch</a:t>
              </a:r>
              <a:r>
                <a:rPr lang="en-US" sz="1400" dirty="0"/>
                <a:t> Centre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102925" y="4055944"/>
              <a:ext cx="1699106" cy="1673338"/>
            </a:xfrm>
            <a:prstGeom prst="ellipse">
              <a:avLst/>
            </a:prstGeom>
            <a:gradFill flip="none" rotWithShape="1">
              <a:gsLst>
                <a:gs pos="29000">
                  <a:srgbClr val="5A77CD"/>
                </a:gs>
                <a:gs pos="100000">
                  <a:srgbClr val="FFFFFF"/>
                </a:gs>
                <a:gs pos="64000">
                  <a:srgbClr val="1827D5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3366FF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080402" y="2633152"/>
              <a:ext cx="1699106" cy="1673338"/>
            </a:xfrm>
            <a:prstGeom prst="ellipse">
              <a:avLst/>
            </a:prstGeom>
            <a:gradFill flip="none" rotWithShape="1">
              <a:gsLst>
                <a:gs pos="29000">
                  <a:srgbClr val="5A77CD"/>
                </a:gs>
                <a:gs pos="100000">
                  <a:srgbClr val="FFFFFF"/>
                </a:gs>
                <a:gs pos="64000">
                  <a:srgbClr val="1827D5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3366FF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Distributed</a:t>
              </a:r>
            </a:p>
            <a:p>
              <a:pPr algn="ctr">
                <a:defRPr/>
              </a:pPr>
              <a:r>
                <a:rPr lang="en-US" sz="1400" dirty="0" err="1"/>
                <a:t>LifeWatch</a:t>
              </a:r>
              <a:r>
                <a:rPr lang="en-US" sz="1400" dirty="0"/>
                <a:t> Centre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230849" y="4105010"/>
              <a:ext cx="1699106" cy="1673338"/>
            </a:xfrm>
            <a:prstGeom prst="ellipse">
              <a:avLst/>
            </a:prstGeom>
            <a:gradFill flip="none" rotWithShape="1">
              <a:gsLst>
                <a:gs pos="29000">
                  <a:srgbClr val="5A77CD"/>
                </a:gs>
                <a:gs pos="100000">
                  <a:srgbClr val="FFFFFF"/>
                </a:gs>
                <a:gs pos="64000">
                  <a:srgbClr val="1827D5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3366FF"/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Distributed</a:t>
              </a:r>
            </a:p>
            <a:p>
              <a:pPr algn="ctr">
                <a:defRPr/>
              </a:pPr>
              <a:r>
                <a:rPr lang="en-US" sz="1400" dirty="0" err="1"/>
                <a:t>LifeWatch</a:t>
              </a:r>
              <a:r>
                <a:rPr lang="en-US" sz="1400" dirty="0"/>
                <a:t> Centre</a:t>
              </a:r>
            </a:p>
          </p:txBody>
        </p:sp>
        <p:cxnSp>
          <p:nvCxnSpPr>
            <p:cNvPr id="19479" name="Straight Connector 16"/>
            <p:cNvCxnSpPr>
              <a:cxnSpLocks noChangeShapeType="1"/>
            </p:cNvCxnSpPr>
            <p:nvPr/>
          </p:nvCxnSpPr>
          <p:spPr bwMode="auto">
            <a:xfrm>
              <a:off x="2760663" y="3532035"/>
              <a:ext cx="685800" cy="161925"/>
            </a:xfrm>
            <a:prstGeom prst="line">
              <a:avLst/>
            </a:prstGeom>
            <a:noFill/>
            <a:ln w="76200">
              <a:solidFill>
                <a:srgbClr val="9DB2FB">
                  <a:alpha val="65881"/>
                </a:srgbClr>
              </a:solidFill>
              <a:round/>
              <a:headEnd/>
              <a:tailEnd/>
            </a:ln>
            <a:effectLst>
              <a:outerShdw blurRad="63500" dist="76200" dir="5400000" sx="96001" sy="96001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9480" name="Straight Connector 17"/>
            <p:cNvCxnSpPr>
              <a:cxnSpLocks noChangeShapeType="1"/>
            </p:cNvCxnSpPr>
            <p:nvPr/>
          </p:nvCxnSpPr>
          <p:spPr bwMode="auto">
            <a:xfrm flipV="1">
              <a:off x="5541963" y="3474885"/>
              <a:ext cx="685800" cy="219075"/>
            </a:xfrm>
            <a:prstGeom prst="line">
              <a:avLst/>
            </a:prstGeom>
            <a:noFill/>
            <a:ln w="76200">
              <a:solidFill>
                <a:srgbClr val="9DB2FB">
                  <a:alpha val="65881"/>
                </a:srgbClr>
              </a:solidFill>
              <a:round/>
              <a:headEnd/>
              <a:tailEnd/>
            </a:ln>
            <a:effectLst>
              <a:outerShdw blurRad="63500" dist="76200" dir="5400000" sx="96001" sy="96001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9481" name="Straight Connector 31"/>
            <p:cNvCxnSpPr>
              <a:cxnSpLocks noChangeShapeType="1"/>
            </p:cNvCxnSpPr>
            <p:nvPr/>
          </p:nvCxnSpPr>
          <p:spPr bwMode="auto">
            <a:xfrm>
              <a:off x="4897438" y="4217835"/>
              <a:ext cx="520700" cy="161925"/>
            </a:xfrm>
            <a:prstGeom prst="line">
              <a:avLst/>
            </a:prstGeom>
            <a:noFill/>
            <a:ln w="76200">
              <a:solidFill>
                <a:srgbClr val="9DB2FB">
                  <a:alpha val="65881"/>
                </a:srgbClr>
              </a:solidFill>
              <a:round/>
              <a:headEnd/>
              <a:tailEnd/>
            </a:ln>
            <a:effectLst>
              <a:outerShdw blurRad="63500" dist="76200" dir="5400000" sx="96001" sy="96001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9482" name="Straight Connector 33"/>
            <p:cNvCxnSpPr>
              <a:cxnSpLocks noChangeShapeType="1"/>
            </p:cNvCxnSpPr>
            <p:nvPr/>
          </p:nvCxnSpPr>
          <p:spPr bwMode="auto">
            <a:xfrm flipV="1">
              <a:off x="3651250" y="4230535"/>
              <a:ext cx="506413" cy="125413"/>
            </a:xfrm>
            <a:prstGeom prst="line">
              <a:avLst/>
            </a:prstGeom>
            <a:noFill/>
            <a:ln w="76200">
              <a:solidFill>
                <a:srgbClr val="9DB2FB">
                  <a:alpha val="65881"/>
                </a:srgbClr>
              </a:solidFill>
              <a:round/>
              <a:headEnd/>
              <a:tailEnd/>
            </a:ln>
            <a:effectLst>
              <a:outerShdw blurRad="63500" dist="76200" dir="5400000" sx="96001" sy="96001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19483" name="Straight Connector 28"/>
            <p:cNvCxnSpPr>
              <a:cxnSpLocks noChangeShapeType="1"/>
            </p:cNvCxnSpPr>
            <p:nvPr/>
          </p:nvCxnSpPr>
          <p:spPr bwMode="auto">
            <a:xfrm rot="5400000">
              <a:off x="4686301" y="3633635"/>
              <a:ext cx="1447800" cy="3175"/>
            </a:xfrm>
            <a:prstGeom prst="line">
              <a:avLst/>
            </a:prstGeom>
            <a:noFill/>
            <a:ln w="12700">
              <a:solidFill>
                <a:srgbClr val="A7DF99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80963" y="1216025"/>
            <a:ext cx="9207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Verdana" charset="0"/>
              </a:rPr>
              <a:t>LifeWatch is cooperating with “distributed” LifeWatch Centres </a:t>
            </a:r>
          </a:p>
          <a:p>
            <a:r>
              <a:rPr lang="en-US" sz="2000">
                <a:latin typeface="Verdana" charset="0"/>
              </a:rPr>
              <a:t>in cooperating countries, operating parts of the facilities and services.</a:t>
            </a:r>
          </a:p>
          <a:p>
            <a:endParaRPr lang="en-US" sz="2000">
              <a:latin typeface="Verdana" charset="0"/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193675" y="6032500"/>
            <a:ext cx="905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Verdana" charset="0"/>
              </a:rPr>
              <a:t>All together these constitute the “</a:t>
            </a:r>
            <a:r>
              <a:rPr lang="en-US" altLang="ja-JP" sz="2000" dirty="0" err="1">
                <a:latin typeface="Verdana" charset="0"/>
              </a:rPr>
              <a:t>LifeWatch</a:t>
            </a:r>
            <a:r>
              <a:rPr lang="en-US" altLang="ja-JP" sz="2000" dirty="0">
                <a:latin typeface="Verdana" charset="0"/>
              </a:rPr>
              <a:t> Research Infrastructure</a:t>
            </a:r>
            <a:r>
              <a:rPr lang="en-US" sz="2000" dirty="0">
                <a:latin typeface="Verdana" charset="0"/>
              </a:rPr>
              <a:t>”</a:t>
            </a:r>
            <a:endParaRPr lang="en-US" altLang="ja-JP" sz="2000" dirty="0">
              <a:latin typeface="Verdana" charset="0"/>
            </a:endParaRPr>
          </a:p>
          <a:p>
            <a:endParaRPr lang="en-US" sz="2000" dirty="0">
              <a:latin typeface="Verdana" charset="0"/>
            </a:endParaRPr>
          </a:p>
          <a:p>
            <a:r>
              <a:rPr lang="en-US" sz="2000" dirty="0">
                <a:latin typeface="Verdana" charset="0"/>
              </a:rPr>
              <a:t>		</a:t>
            </a:r>
            <a:endParaRPr lang="en-US" dirty="0"/>
          </a:p>
        </p:txBody>
      </p:sp>
      <p:sp>
        <p:nvSpPr>
          <p:cNvPr id="19462" name="Title 5"/>
          <p:cNvSpPr>
            <a:spLocks noGrp="1"/>
          </p:cNvSpPr>
          <p:nvPr>
            <p:ph type="title"/>
          </p:nvPr>
        </p:nvSpPr>
        <p:spPr>
          <a:xfrm>
            <a:off x="685800" y="73025"/>
            <a:ext cx="7772400" cy="1143000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18" name="Image 17" descr="Audace-6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133" y="4709208"/>
            <a:ext cx="1046480" cy="4749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84738"/>
            <a:ext cx="2355944" cy="643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Arial" charset="0"/>
              </a:rPr>
              <a:t>EGI Mission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5867-5A82-4315-B6ED-5D490F2EC046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96752"/>
            <a:ext cx="1933575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Content Placeholder 11" descr="graemeATLAS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 bwMode="auto">
          <a:xfrm>
            <a:off x="6709712" y="1773008"/>
            <a:ext cx="1534696" cy="172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dist="88900" dir="135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-275083">
            <a:off x="6079772" y="2929009"/>
            <a:ext cx="1755478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774589">
            <a:off x="6154346" y="3330032"/>
            <a:ext cx="1678469" cy="129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Screen Shot 2012-10-17 at 12.58.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80489" y="4113232"/>
            <a:ext cx="2183999" cy="1404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5496" y="1124744"/>
            <a:ext cx="5544616" cy="44644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GB" sz="2000" dirty="0" smtClean="0">
                <a:solidFill>
                  <a:schemeClr val="accent1"/>
                </a:solidFill>
              </a:rPr>
              <a:t>MISSION</a:t>
            </a:r>
            <a:r>
              <a:rPr lang="en-GB" sz="2000" dirty="0"/>
              <a:t>:</a:t>
            </a:r>
            <a:r>
              <a:rPr lang="en-GB" sz="2000" dirty="0" smtClean="0"/>
              <a:t> To support international </a:t>
            </a:r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researcher collaborations </a:t>
            </a: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from all disciplines </a:t>
            </a:r>
            <a:r>
              <a:rPr lang="en-GB" sz="2000" dirty="0"/>
              <a:t>with the reliable </a:t>
            </a:r>
            <a:r>
              <a:rPr lang="en-GB" sz="2000" dirty="0">
                <a:solidFill>
                  <a:schemeClr val="tx1"/>
                </a:solidFill>
              </a:rPr>
              <a:t>and innovative ICT services </a:t>
            </a:r>
            <a:r>
              <a:rPr lang="en-GB" sz="2000" dirty="0"/>
              <a:t>they need to accelerate </a:t>
            </a:r>
            <a:r>
              <a:rPr lang="en-GB" sz="2000" dirty="0" smtClean="0"/>
              <a:t>excellent science</a:t>
            </a:r>
          </a:p>
          <a:p>
            <a:pPr marL="0" lvl="1"/>
            <a:endParaRPr lang="en-GB" sz="2000" b="1" dirty="0"/>
          </a:p>
          <a:p>
            <a:pPr marL="0" lvl="1"/>
            <a:endParaRPr lang="en-GB" sz="2000" b="1" dirty="0" smtClean="0">
              <a:solidFill>
                <a:schemeClr val="accent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Natural and </a:t>
            </a:r>
            <a:r>
              <a:rPr lang="en-GB" sz="2000" dirty="0"/>
              <a:t>p</a:t>
            </a:r>
            <a:r>
              <a:rPr lang="en-GB" sz="2000" dirty="0" smtClean="0"/>
              <a:t>hysical </a:t>
            </a:r>
            <a:r>
              <a:rPr lang="en-GB" sz="2000" dirty="0"/>
              <a:t>sciences</a:t>
            </a:r>
            <a:endParaRPr lang="en-GB" sz="20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Medical and health sciences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Engineering and technology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…</a:t>
            </a:r>
          </a:p>
          <a:p>
            <a:pPr marL="0" lvl="1"/>
            <a:endParaRPr lang="en-GB" sz="1600" dirty="0" smtClean="0"/>
          </a:p>
          <a:p>
            <a:pPr marL="0" lvl="1"/>
            <a:r>
              <a:rPr lang="en-GB" dirty="0" smtClean="0"/>
              <a:t>EC </a:t>
            </a:r>
            <a:r>
              <a:rPr lang="en-GB" b="1" dirty="0" smtClean="0">
                <a:solidFill>
                  <a:schemeClr val="accent1"/>
                </a:solidFill>
              </a:rPr>
              <a:t>EGI-InSPIRE</a:t>
            </a:r>
            <a:r>
              <a:rPr lang="en-GB" dirty="0" smtClean="0"/>
              <a:t> project (2010-2014)</a:t>
            </a:r>
            <a:endParaRPr lang="en-GB" sz="20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179512" y="5733256"/>
            <a:ext cx="5400600" cy="5032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 smtClean="0">
                <a:solidFill>
                  <a:schemeClr val="accent1"/>
                </a:solidFill>
                <a:hlinkClick r:id="rId7"/>
              </a:rPr>
              <a:t>http</a:t>
            </a:r>
            <a:r>
              <a:rPr lang="en-US" sz="2400" b="1" dirty="0">
                <a:solidFill>
                  <a:schemeClr val="accent1"/>
                </a:solidFill>
                <a:hlinkClick r:id="rId7"/>
              </a:rPr>
              <a:t>://www.egi.eu/case-studies/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78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30948" y="1749822"/>
            <a:ext cx="2561412" cy="146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EGI Collaboration</a:t>
            </a:r>
          </a:p>
        </p:txBody>
      </p:sp>
      <p:sp>
        <p:nvSpPr>
          <p:cNvPr id="410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641BB7-FC80-43EC-AFD7-7A988A760CC9}" type="datetime1">
              <a:rPr lang="en-US" smtClean="0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15/05/14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699550-6D3C-45EC-A577-9F42B86B9FBE}" type="slidenum">
              <a:rPr lang="en-US">
                <a:solidFill>
                  <a:schemeClr val="bg1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3585803"/>
              </p:ext>
            </p:extLst>
          </p:nvPr>
        </p:nvGraphicFramePr>
        <p:xfrm>
          <a:off x="-1117372" y="1635936"/>
          <a:ext cx="8075612" cy="45259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72200" y="3609598"/>
            <a:ext cx="2146742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accent1"/>
                </a:solidFill>
              </a:rPr>
              <a:t>EGI.eu</a:t>
            </a:r>
            <a:endParaRPr lang="en-GB" dirty="0"/>
          </a:p>
          <a:p>
            <a:pPr algn="r"/>
            <a:r>
              <a:rPr lang="en-GB" dirty="0" smtClean="0"/>
              <a:t>EGI core services</a:t>
            </a:r>
          </a:p>
          <a:p>
            <a:pPr algn="r"/>
            <a:r>
              <a:rPr lang="en-GB" dirty="0" smtClean="0"/>
              <a:t>   for federating</a:t>
            </a:r>
            <a:endParaRPr lang="en-GB" dirty="0"/>
          </a:p>
          <a:p>
            <a:pPr algn="r"/>
            <a:r>
              <a:rPr lang="en-GB" dirty="0" smtClean="0"/>
              <a:t>Coordination</a:t>
            </a:r>
          </a:p>
          <a:p>
            <a:pPr algn="r"/>
            <a:r>
              <a:rPr lang="en-GB" dirty="0" smtClean="0"/>
              <a:t>Communications</a:t>
            </a:r>
          </a:p>
          <a:p>
            <a:pPr algn="r"/>
            <a:r>
              <a:rPr lang="en-GB" dirty="0" smtClean="0"/>
              <a:t>Strategy and policy</a:t>
            </a:r>
          </a:p>
          <a:p>
            <a:pPr algn="r"/>
            <a:r>
              <a:rPr lang="en-GB" dirty="0"/>
              <a:t> </a:t>
            </a:r>
            <a:r>
              <a:rPr lang="en-GB" dirty="0" smtClean="0"/>
              <a:t> development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737" y="1268760"/>
            <a:ext cx="6122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accent1"/>
                </a:solidFill>
              </a:rPr>
              <a:t>User communities   Service Providers  Technology Providers</a:t>
            </a:r>
            <a:endParaRPr lang="en-GB" sz="1200" dirty="0"/>
          </a:p>
        </p:txBody>
      </p:sp>
      <p:pic>
        <p:nvPicPr>
          <p:cNvPr id="9" name="Image 8" descr="Audace-6-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0204" y="2692099"/>
            <a:ext cx="1046480" cy="47498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27433" y="1693962"/>
            <a:ext cx="7374733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regional projects:</a:t>
            </a:r>
          </a:p>
          <a:p>
            <a:pPr lvl="1"/>
            <a:r>
              <a:rPr lang="en-US" dirty="0" smtClean="0"/>
              <a:t>AUDACE, a regional </a:t>
            </a:r>
            <a:r>
              <a:rPr lang="en-US" dirty="0" err="1" smtClean="0"/>
              <a:t>e</a:t>
            </a:r>
            <a:r>
              <a:rPr lang="en-US" dirty="0" smtClean="0"/>
              <a:t>-infrastructure initiative for Auvergne (2015-2020)</a:t>
            </a:r>
          </a:p>
          <a:p>
            <a:pPr lvl="1"/>
            <a:r>
              <a:rPr lang="fr-FR" dirty="0" smtClean="0"/>
              <a:t>ZATUR, a Long 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Ecological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dedicated</a:t>
            </a:r>
            <a:r>
              <a:rPr lang="fr-FR" dirty="0" smtClean="0"/>
              <a:t> to life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natural</a:t>
            </a:r>
            <a:r>
              <a:rPr lang="fr-FR" dirty="0" smtClean="0"/>
              <a:t> </a:t>
            </a:r>
            <a:r>
              <a:rPr lang="fr-FR" dirty="0" err="1" smtClean="0"/>
              <a:t>ionizing</a:t>
            </a:r>
            <a:r>
              <a:rPr lang="fr-FR" dirty="0" smtClean="0"/>
              <a:t> radiation (2014-2017)</a:t>
            </a:r>
          </a:p>
          <a:p>
            <a:r>
              <a:rPr lang="fr-FR" dirty="0" err="1" smtClean="0"/>
              <a:t>At</a:t>
            </a:r>
            <a:r>
              <a:rPr lang="fr-FR" dirty="0" smtClean="0"/>
              <a:t> the intersection of EGI </a:t>
            </a:r>
            <a:r>
              <a:rPr lang="fr-FR" dirty="0" err="1" smtClean="0"/>
              <a:t>e-Infrastructure</a:t>
            </a:r>
            <a:r>
              <a:rPr lang="fr-FR" dirty="0" smtClean="0"/>
              <a:t>  and </a:t>
            </a:r>
            <a:r>
              <a:rPr lang="fr-FR" dirty="0" err="1" smtClean="0"/>
              <a:t>LifeWatch</a:t>
            </a:r>
            <a:r>
              <a:rPr lang="fr-FR" dirty="0" smtClean="0"/>
              <a:t> ESFRI</a:t>
            </a:r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provide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 smtClean="0"/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provide</a:t>
            </a:r>
            <a:r>
              <a:rPr lang="fr-FR" dirty="0" smtClean="0"/>
              <a:t> use cases</a:t>
            </a:r>
          </a:p>
          <a:p>
            <a:pPr lvl="1"/>
            <a:r>
              <a:rPr lang="fr-FR" dirty="0" smtClean="0"/>
              <a:t>To bridge cultures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Image 5" descr="logo coule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79704" y="6126625"/>
            <a:ext cx="2664296" cy="7313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044" y="1830457"/>
            <a:ext cx="1619250" cy="24384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455" y="4324351"/>
            <a:ext cx="2438400" cy="16192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5214293"/>
            <a:ext cx="2438400" cy="16192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567" y="74712"/>
            <a:ext cx="2438400" cy="16192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715" y="74712"/>
            <a:ext cx="243840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0"/>
            <a:ext cx="10566400" cy="701675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3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Welcome to Auvergne,</a:t>
            </a:r>
            <a:br>
              <a:rPr lang="en-US" dirty="0" smtClean="0"/>
            </a:br>
            <a:r>
              <a:rPr lang="en-US" dirty="0" smtClean="0"/>
              <a:t>at the heart of France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3037840"/>
            <a:ext cx="1485900" cy="142240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370389" y="4460240"/>
            <a:ext cx="2403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1,35 Million inhabitants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26013 km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234" y="5660569"/>
            <a:ext cx="2019300" cy="11430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5534" y="2215068"/>
            <a:ext cx="2159000" cy="32512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50" y="3037840"/>
            <a:ext cx="2159000" cy="3251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486" y="4910998"/>
            <a:ext cx="1231900" cy="1287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79704" y="6126625"/>
            <a:ext cx="2664296" cy="7313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Auvergne at the heart of Uranium production in France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0" y="3282255"/>
            <a:ext cx="1701800" cy="16891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840" y="1789668"/>
            <a:ext cx="562590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1949: first attempt to extract uranium ore in France in </a:t>
            </a:r>
          </a:p>
          <a:p>
            <a:r>
              <a:rPr lang="en-US" dirty="0" err="1" smtClean="0"/>
              <a:t>Lachaux</a:t>
            </a:r>
            <a:r>
              <a:rPr lang="en-US" dirty="0" smtClean="0"/>
              <a:t> (Auvergne)</a:t>
            </a:r>
          </a:p>
          <a:p>
            <a:r>
              <a:rPr lang="en-US" dirty="0" smtClean="0"/>
              <a:t>In 50 years:</a:t>
            </a:r>
          </a:p>
          <a:p>
            <a:r>
              <a:rPr lang="en-US" dirty="0" smtClean="0"/>
              <a:t>	- 53 Million tons extracted in France till 2001</a:t>
            </a:r>
          </a:p>
          <a:p>
            <a:r>
              <a:rPr lang="en-US" dirty="0" smtClean="0"/>
              <a:t>	- 76000 tons of uranium ore produced in &gt; 200 mines</a:t>
            </a:r>
          </a:p>
          <a:p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200" y="4009330"/>
            <a:ext cx="1676400" cy="19240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4100" y="4572000"/>
            <a:ext cx="2425700" cy="1758950"/>
          </a:xfrm>
          <a:prstGeom prst="rect">
            <a:avLst/>
          </a:prstGeom>
        </p:spPr>
      </p:pic>
      <p:pic>
        <p:nvPicPr>
          <p:cNvPr id="7" name="Image 6" descr="carteFrance_WE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543550" y="1441450"/>
            <a:ext cx="3600450" cy="5397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42749" y="1441450"/>
            <a:ext cx="3501251" cy="7302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Map of uranium mines in metropolitan France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ZATUR, a Long </a:t>
            </a:r>
            <a:r>
              <a:rPr lang="fr-FR" dirty="0" err="1" smtClean="0"/>
              <a:t>Term</a:t>
            </a:r>
            <a:r>
              <a:rPr lang="fr-FR" dirty="0" smtClean="0"/>
              <a:t> </a:t>
            </a:r>
            <a:r>
              <a:rPr lang="fr-FR" dirty="0" err="1" smtClean="0"/>
              <a:t>Ecological</a:t>
            </a:r>
            <a:r>
              <a:rPr lang="fr-FR" dirty="0" smtClean="0"/>
              <a:t> </a:t>
            </a:r>
            <a:r>
              <a:rPr lang="fr-FR" dirty="0" err="1" smtClean="0"/>
              <a:t>Research</a:t>
            </a:r>
            <a:r>
              <a:rPr lang="fr-FR" dirty="0" smtClean="0"/>
              <a:t> </a:t>
            </a:r>
            <a:r>
              <a:rPr lang="fr-FR" dirty="0" err="1" smtClean="0"/>
              <a:t>dedicated</a:t>
            </a:r>
            <a:r>
              <a:rPr lang="fr-FR" dirty="0" smtClean="0"/>
              <a:t> to life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natural</a:t>
            </a:r>
            <a:r>
              <a:rPr lang="fr-FR" dirty="0" smtClean="0"/>
              <a:t> </a:t>
            </a:r>
            <a:r>
              <a:rPr lang="fr-FR" dirty="0" err="1" smtClean="0"/>
              <a:t>ionizing</a:t>
            </a:r>
            <a:r>
              <a:rPr lang="fr-FR" dirty="0" smtClean="0"/>
              <a:t> radiation</a:t>
            </a:r>
            <a:endParaRPr lang="fr-FR" dirty="0"/>
          </a:p>
        </p:txBody>
      </p:sp>
      <p:pic>
        <p:nvPicPr>
          <p:cNvPr id="5" name="Image 4" descr="logo couleu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79704" y="6126625"/>
            <a:ext cx="2664296" cy="7313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8627" y="3124191"/>
            <a:ext cx="2090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 radioactivity 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298627" y="5064692"/>
            <a:ext cx="245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sites of uranium </a:t>
            </a:r>
          </a:p>
          <a:p>
            <a:r>
              <a:rPr lang="en-US" dirty="0" smtClean="0"/>
              <a:t>ore extraction residues</a:t>
            </a:r>
            <a:endParaRPr lang="en-US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2388900" y="1904950"/>
            <a:ext cx="6297900" cy="42212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Society in uranium rich territories</a:t>
            </a:r>
          </a:p>
          <a:p>
            <a:pPr lvl="1"/>
            <a:r>
              <a:rPr lang="en-US" dirty="0" smtClean="0"/>
              <a:t>Social impact of uranium extraction </a:t>
            </a:r>
          </a:p>
          <a:p>
            <a:pPr lvl="1"/>
            <a:r>
              <a:rPr lang="en-US" dirty="0" smtClean="0"/>
              <a:t>Preserving the long term memory</a:t>
            </a:r>
          </a:p>
          <a:p>
            <a:r>
              <a:rPr lang="en-US" dirty="0" smtClean="0"/>
              <a:t>Characterization, behavior and transfer of </a:t>
            </a:r>
            <a:r>
              <a:rPr lang="en-US" dirty="0" err="1" smtClean="0"/>
              <a:t>radionucleids</a:t>
            </a:r>
            <a:endParaRPr lang="en-US" dirty="0" smtClean="0"/>
          </a:p>
          <a:p>
            <a:pPr lvl="1"/>
            <a:r>
              <a:rPr lang="en-US" dirty="0" smtClean="0"/>
              <a:t>long term future of </a:t>
            </a:r>
            <a:r>
              <a:rPr lang="en-US" dirty="0" err="1" smtClean="0"/>
              <a:t>radionucleids</a:t>
            </a:r>
            <a:r>
              <a:rPr lang="en-US" dirty="0" smtClean="0"/>
              <a:t> in storage sites</a:t>
            </a:r>
          </a:p>
          <a:p>
            <a:r>
              <a:rPr lang="en-US" dirty="0" smtClean="0"/>
              <a:t>Impact of radiation on living systems</a:t>
            </a:r>
          </a:p>
          <a:p>
            <a:pPr lvl="1"/>
            <a:r>
              <a:rPr lang="en-US" dirty="0" smtClean="0"/>
              <a:t>Multigenerational effects of chronic exposure to radiation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00" y="3715317"/>
            <a:ext cx="2032000" cy="134937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00" y="1774816"/>
            <a:ext cx="2032000" cy="134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Impact of chronic exposure to low dose ionizing radiation on living organisms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940301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From the Chernobyl environment, a coherent picture of predictable radiation-induced effects for low-dose-rate exposures has not emerged</a:t>
            </a:r>
          </a:p>
          <a:p>
            <a:pPr lvl="1"/>
            <a:r>
              <a:rPr lang="en-US" sz="1600" dirty="0" smtClean="0"/>
              <a:t>Contradictory experimental evidences from Chernobyl exclusion zone</a:t>
            </a:r>
          </a:p>
          <a:p>
            <a:r>
              <a:rPr lang="en-US" sz="2000" dirty="0" smtClean="0"/>
              <a:t>Need to collect more data from Chernobyl exclusion zone but also from other ecosystems under chronic low dose exposure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1219200"/>
            <a:ext cx="1270000" cy="170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51500" y="2921000"/>
            <a:ext cx="34925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 smtClean="0"/>
              <a:t>Photographs</a:t>
            </a:r>
            <a:r>
              <a:rPr lang="fr-FR" sz="1400" dirty="0" smtClean="0"/>
              <a:t> of </a:t>
            </a:r>
            <a:r>
              <a:rPr lang="fr-FR" sz="1400" dirty="0" err="1" smtClean="0"/>
              <a:t>abnormalities</a:t>
            </a:r>
            <a:r>
              <a:rPr lang="fr-FR" sz="1400" dirty="0" smtClean="0"/>
              <a:t> in barn </a:t>
            </a:r>
            <a:r>
              <a:rPr lang="fr-FR" sz="1400" dirty="0" err="1" smtClean="0"/>
              <a:t>swallows</a:t>
            </a:r>
            <a:r>
              <a:rPr lang="fr-FR" sz="1400" dirty="0" smtClean="0"/>
              <a:t>. (a) Normal </a:t>
            </a:r>
            <a:r>
              <a:rPr lang="fr-FR" sz="1400" dirty="0" err="1" smtClean="0"/>
              <a:t>phenotype</a:t>
            </a:r>
            <a:r>
              <a:rPr lang="fr-FR" sz="1400" dirty="0" smtClean="0"/>
              <a:t>. (b–d) </a:t>
            </a:r>
            <a:r>
              <a:rPr lang="fr-FR" sz="1400" dirty="0" err="1" smtClean="0"/>
              <a:t>Partially</a:t>
            </a:r>
            <a:r>
              <a:rPr lang="fr-FR" sz="1400" dirty="0" smtClean="0"/>
              <a:t> </a:t>
            </a:r>
            <a:r>
              <a:rPr lang="fr-FR" sz="1400" dirty="0" err="1" smtClean="0"/>
              <a:t>albinistic</a:t>
            </a:r>
            <a:r>
              <a:rPr lang="fr-FR" sz="1400" dirty="0" smtClean="0"/>
              <a:t> plumage. (e) and (f) </a:t>
            </a:r>
            <a:r>
              <a:rPr lang="fr-FR" sz="1400" dirty="0" err="1" smtClean="0"/>
              <a:t>Deformed</a:t>
            </a:r>
            <a:r>
              <a:rPr lang="fr-FR" sz="1400" dirty="0" smtClean="0"/>
              <a:t> </a:t>
            </a:r>
            <a:r>
              <a:rPr lang="fr-FR" sz="1400" dirty="0" err="1" smtClean="0"/>
              <a:t>beak</a:t>
            </a:r>
            <a:r>
              <a:rPr lang="fr-FR" sz="1400" dirty="0" smtClean="0"/>
              <a:t>. (g) </a:t>
            </a:r>
            <a:r>
              <a:rPr lang="fr-FR" sz="1400" dirty="0" err="1" smtClean="0"/>
              <a:t>Deformed</a:t>
            </a:r>
            <a:r>
              <a:rPr lang="fr-FR" sz="1400" dirty="0" smtClean="0"/>
              <a:t> air </a:t>
            </a:r>
            <a:r>
              <a:rPr lang="fr-FR" sz="1400" dirty="0" err="1" smtClean="0"/>
              <a:t>sacks</a:t>
            </a:r>
            <a:r>
              <a:rPr lang="fr-FR" sz="1400" dirty="0" smtClean="0"/>
              <a:t>. (h) and (i) </a:t>
            </a:r>
            <a:r>
              <a:rPr lang="fr-FR" sz="1400" dirty="0" err="1" smtClean="0"/>
              <a:t>Bent</a:t>
            </a:r>
            <a:r>
              <a:rPr lang="fr-FR" sz="1400" dirty="0" smtClean="0"/>
              <a:t> </a:t>
            </a:r>
            <a:r>
              <a:rPr lang="fr-FR" sz="1400" dirty="0" err="1" smtClean="0"/>
              <a:t>tail</a:t>
            </a:r>
            <a:r>
              <a:rPr lang="fr-FR" sz="1400" dirty="0" smtClean="0"/>
              <a:t> </a:t>
            </a:r>
            <a:r>
              <a:rPr lang="fr-FR" sz="1400" dirty="0" err="1" smtClean="0"/>
              <a:t>feathers</a:t>
            </a:r>
            <a:r>
              <a:rPr lang="fr-FR" sz="1400" dirty="0" smtClean="0"/>
              <a:t>.</a:t>
            </a:r>
          </a:p>
          <a:p>
            <a:endParaRPr lang="en-GB" sz="1400" b="1" dirty="0" smtClean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  <a:p>
            <a:endParaRPr lang="en-US" sz="1400" dirty="0"/>
          </a:p>
        </p:txBody>
      </p:sp>
      <p:pic>
        <p:nvPicPr>
          <p:cNvPr id="6" name="Image 5" descr="proasellus cavaticus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556250" y="4101862"/>
            <a:ext cx="3289300" cy="2463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7501" y="6488668"/>
            <a:ext cx="374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Proasellus</a:t>
            </a:r>
            <a:r>
              <a:rPr lang="en-US" dirty="0" smtClean="0"/>
              <a:t> </a:t>
            </a:r>
            <a:r>
              <a:rPr lang="en-US" dirty="0" err="1" smtClean="0"/>
              <a:t>cavaticus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 couleu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479704" y="6139200"/>
            <a:ext cx="2664296" cy="7313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en-US" dirty="0" smtClean="0"/>
              <a:t>ZATUR strategy</a:t>
            </a:r>
            <a:endParaRPr lang="en-US" dirty="0"/>
          </a:p>
        </p:txBody>
      </p:sp>
      <p:graphicFrame>
        <p:nvGraphicFramePr>
          <p:cNvPr id="4" name="D 1"/>
          <p:cNvGraphicFramePr/>
          <p:nvPr/>
        </p:nvGraphicFramePr>
        <p:xfrm>
          <a:off x="774700" y="1265238"/>
          <a:ext cx="5972810" cy="398208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774700" y="5232400"/>
            <a:ext cx="597281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Multidisciplinary long term observation of selected sites in Auvergne, Massif Central and Massif </a:t>
            </a:r>
            <a:r>
              <a:rPr lang="en-US" dirty="0" err="1" smtClean="0">
                <a:solidFill>
                  <a:srgbClr val="000000"/>
                </a:solidFill>
              </a:rPr>
              <a:t>Armoricain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lèche vers la droite 8"/>
          <p:cNvSpPr/>
          <p:nvPr/>
        </p:nvSpPr>
        <p:spPr>
          <a:xfrm>
            <a:off x="6747510" y="1651000"/>
            <a:ext cx="2396490" cy="4648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Significant  production of scientific data (geography, ecology, biology, </a:t>
            </a:r>
            <a:r>
              <a:rPr lang="en-US" sz="1600" dirty="0" err="1" smtClean="0">
                <a:solidFill>
                  <a:srgbClr val="000000"/>
                </a:solidFill>
              </a:rPr>
              <a:t>metagenomics</a:t>
            </a:r>
            <a:r>
              <a:rPr lang="en-US" sz="1600" dirty="0" smtClean="0">
                <a:solidFill>
                  <a:srgbClr val="000000"/>
                </a:solidFill>
              </a:rPr>
              <a:t>, chemistry, physics, social sciences)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AUDACE, a </a:t>
            </a:r>
            <a:r>
              <a:rPr lang="fr-FR" dirty="0" err="1" smtClean="0"/>
              <a:t>regional</a:t>
            </a:r>
            <a:r>
              <a:rPr lang="fr-FR" dirty="0" smtClean="0"/>
              <a:t> </a:t>
            </a:r>
            <a:r>
              <a:rPr lang="fr-FR" dirty="0" err="1" smtClean="0"/>
              <a:t>e-infrastructure</a:t>
            </a:r>
            <a:endParaRPr lang="fr-FR" dirty="0"/>
          </a:p>
        </p:txBody>
      </p:sp>
      <p:sp>
        <p:nvSpPr>
          <p:cNvPr id="4" name="Trapèze 3"/>
          <p:cNvSpPr/>
          <p:nvPr/>
        </p:nvSpPr>
        <p:spPr>
          <a:xfrm>
            <a:off x="2082331" y="3502109"/>
            <a:ext cx="1612900" cy="2016035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</p:txBody>
      </p:sp>
      <p:sp>
        <p:nvSpPr>
          <p:cNvPr id="7" name="Triangle isocèle 6"/>
          <p:cNvSpPr/>
          <p:nvPr/>
        </p:nvSpPr>
        <p:spPr>
          <a:xfrm>
            <a:off x="1752600" y="1062038"/>
            <a:ext cx="5534025" cy="161766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Horizon 2020</a:t>
            </a:r>
          </a:p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7200" y="2730500"/>
            <a:ext cx="5534025" cy="698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0000"/>
                </a:solidFill>
              </a:rPr>
              <a:t>AUDACE </a:t>
            </a:r>
            <a:endParaRPr lang="fr-FR" sz="2800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43689" y="4595504"/>
            <a:ext cx="1258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0000"/>
                </a:solidFill>
              </a:rPr>
              <a:t>Research</a:t>
            </a:r>
            <a:r>
              <a:rPr lang="fr-FR" dirty="0" smtClean="0">
                <a:solidFill>
                  <a:srgbClr val="000000"/>
                </a:solidFill>
              </a:rPr>
              <a:t> in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computer 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science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" name="Trapèze 10"/>
          <p:cNvSpPr/>
          <p:nvPr/>
        </p:nvSpPr>
        <p:spPr>
          <a:xfrm>
            <a:off x="3765550" y="3502109"/>
            <a:ext cx="1612900" cy="2016035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3986621" y="4582696"/>
            <a:ext cx="1222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000000"/>
                </a:solidFill>
              </a:rPr>
              <a:t>Regional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dirty="0" smtClean="0">
                <a:solidFill>
                  <a:srgbClr val="000000"/>
                </a:solidFill>
              </a:rPr>
              <a:t>IT </a:t>
            </a:r>
            <a:r>
              <a:rPr lang="fr-FR" dirty="0" err="1" smtClean="0">
                <a:solidFill>
                  <a:srgbClr val="000000"/>
                </a:solidFill>
              </a:rPr>
              <a:t>resource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center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Trapèze 11"/>
          <p:cNvSpPr/>
          <p:nvPr/>
        </p:nvSpPr>
        <p:spPr>
          <a:xfrm>
            <a:off x="5454650" y="3502109"/>
            <a:ext cx="1612900" cy="2016035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574960" y="4798704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User </a:t>
            </a:r>
          </a:p>
          <a:p>
            <a:pPr algn="ctr"/>
            <a:r>
              <a:rPr lang="fr-FR" dirty="0" err="1" smtClean="0">
                <a:solidFill>
                  <a:srgbClr val="000000"/>
                </a:solidFill>
              </a:rPr>
              <a:t>communities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7" name="Opération manuelle 16"/>
          <p:cNvSpPr/>
          <p:nvPr/>
        </p:nvSpPr>
        <p:spPr>
          <a:xfrm rot="10800000">
            <a:off x="419100" y="5546635"/>
            <a:ext cx="8337550" cy="930365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205207" y="5559335"/>
            <a:ext cx="4760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AUVERGRID (2007-2013) – LIFEGRID (2006-2010)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INSTRUIRE (2005-2007)</a:t>
            </a:r>
          </a:p>
          <a:p>
            <a:pPr algn="ctr"/>
            <a:r>
              <a:rPr lang="fr-FR" dirty="0" smtClean="0">
                <a:solidFill>
                  <a:srgbClr val="000000"/>
                </a:solidFill>
              </a:rPr>
              <a:t>ACI GRID (2002-2005)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0938"/>
            <a:ext cx="1305560" cy="99568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269" y="1338657"/>
            <a:ext cx="2153920" cy="60452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359109"/>
            <a:ext cx="1143000" cy="1143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2113825"/>
            <a:ext cx="1676400" cy="6858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5400" y="3035300"/>
            <a:ext cx="1498600" cy="7874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566804"/>
            <a:ext cx="1270000" cy="123190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825938" y="3875374"/>
            <a:ext cx="23880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Budget: 7 Millions €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Contrat</a:t>
            </a:r>
            <a:r>
              <a:rPr lang="en-US" dirty="0" smtClean="0"/>
              <a:t> de </a:t>
            </a:r>
            <a:r>
              <a:rPr lang="en-US" dirty="0" err="1" smtClean="0"/>
              <a:t>Projet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Etat</a:t>
            </a:r>
            <a:r>
              <a:rPr lang="en-US" dirty="0" smtClean="0"/>
              <a:t>-Region 2014-2020)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fr-FR" dirty="0" smtClean="0"/>
              <a:t>AUDACE objectives</a:t>
            </a:r>
            <a:endParaRPr lang="fr-FR" dirty="0"/>
          </a:p>
        </p:txBody>
      </p:sp>
      <p:grpSp>
        <p:nvGrpSpPr>
          <p:cNvPr id="3" name="Grouper 27"/>
          <p:cNvGrpSpPr/>
          <p:nvPr/>
        </p:nvGrpSpPr>
        <p:grpSpPr>
          <a:xfrm>
            <a:off x="1" y="1239464"/>
            <a:ext cx="9143999" cy="5618536"/>
            <a:chOff x="1" y="461796"/>
            <a:chExt cx="9143999" cy="5618536"/>
          </a:xfrm>
        </p:grpSpPr>
        <p:sp>
          <p:nvSpPr>
            <p:cNvPr id="5" name="Étiquette 4"/>
            <p:cNvSpPr/>
            <p:nvPr/>
          </p:nvSpPr>
          <p:spPr>
            <a:xfrm>
              <a:off x="449021" y="4579484"/>
              <a:ext cx="8207471" cy="1500848"/>
            </a:xfrm>
            <a:prstGeom prst="plaqu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>
                  <a:solidFill>
                    <a:srgbClr val="000000"/>
                  </a:solidFill>
                </a:rPr>
                <a:t>CRII – </a:t>
              </a:r>
              <a:r>
                <a:rPr lang="fr-FR" sz="2000" dirty="0" err="1" smtClean="0">
                  <a:solidFill>
                    <a:srgbClr val="000000"/>
                  </a:solidFill>
                </a:rPr>
                <a:t>regional</a:t>
              </a:r>
              <a:r>
                <a:rPr lang="fr-FR" sz="2000" dirty="0" smtClean="0">
                  <a:solidFill>
                    <a:srgbClr val="000000"/>
                  </a:solidFill>
                </a:rPr>
                <a:t> IT </a:t>
              </a:r>
              <a:r>
                <a:rPr lang="fr-FR" sz="2000" dirty="0" err="1" smtClean="0">
                  <a:solidFill>
                    <a:srgbClr val="000000"/>
                  </a:solidFill>
                </a:rPr>
                <a:t>computing</a:t>
              </a:r>
              <a:r>
                <a:rPr lang="fr-FR" sz="2000" dirty="0" smtClean="0">
                  <a:solidFill>
                    <a:srgbClr val="000000"/>
                  </a:solidFill>
                </a:rPr>
                <a:t> center</a:t>
              </a:r>
              <a:endParaRPr lang="fr-FR" sz="2000" dirty="0">
                <a:solidFill>
                  <a:srgbClr val="000000"/>
                </a:solidFill>
              </a:endParaRPr>
            </a:p>
          </p:txBody>
        </p:sp>
        <p:sp>
          <p:nvSpPr>
            <p:cNvPr id="6" name="Étiquette 5"/>
            <p:cNvSpPr/>
            <p:nvPr/>
          </p:nvSpPr>
          <p:spPr>
            <a:xfrm>
              <a:off x="449021" y="461796"/>
              <a:ext cx="8207471" cy="1180147"/>
            </a:xfrm>
            <a:prstGeom prst="plaqu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>
                  <a:solidFill>
                    <a:srgbClr val="000000"/>
                  </a:solidFill>
                </a:rPr>
                <a:t>Generic</a:t>
              </a:r>
              <a:r>
                <a:rPr lang="fr-FR" dirty="0" smtClean="0">
                  <a:solidFill>
                    <a:srgbClr val="000000"/>
                  </a:solidFill>
                </a:rPr>
                <a:t> </a:t>
              </a:r>
              <a:r>
                <a:rPr lang="fr-FR" dirty="0" err="1" smtClean="0">
                  <a:solidFill>
                    <a:srgbClr val="000000"/>
                  </a:solidFill>
                </a:rPr>
                <a:t>Research</a:t>
              </a:r>
              <a:r>
                <a:rPr lang="fr-FR" dirty="0" smtClean="0">
                  <a:solidFill>
                    <a:srgbClr val="000000"/>
                  </a:solidFill>
                </a:rPr>
                <a:t> </a:t>
              </a:r>
              <a:r>
                <a:rPr lang="fr-FR" dirty="0" err="1" smtClean="0">
                  <a:solidFill>
                    <a:srgbClr val="000000"/>
                  </a:solidFill>
                </a:rPr>
                <a:t>activities</a:t>
              </a:r>
              <a:r>
                <a:rPr lang="fr-FR" dirty="0" smtClean="0">
                  <a:solidFill>
                    <a:srgbClr val="000000"/>
                  </a:solidFill>
                </a:rPr>
                <a:t> on </a:t>
              </a:r>
              <a:r>
                <a:rPr lang="fr-FR" i="1" dirty="0" smtClean="0">
                  <a:solidFill>
                    <a:srgbClr val="000000"/>
                  </a:solidFill>
                </a:rPr>
                <a:t>Open </a:t>
              </a:r>
              <a:r>
                <a:rPr lang="fr-FR" i="1" dirty="0" err="1" smtClean="0">
                  <a:solidFill>
                    <a:srgbClr val="000000"/>
                  </a:solidFill>
                </a:rPr>
                <a:t>Research</a:t>
              </a:r>
              <a:r>
                <a:rPr lang="fr-FR" i="1" dirty="0" smtClean="0">
                  <a:solidFill>
                    <a:srgbClr val="000000"/>
                  </a:solidFill>
                </a:rPr>
                <a:t> Data</a:t>
              </a:r>
              <a:endParaRPr lang="fr-FR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Cadre 6"/>
            <p:cNvSpPr/>
            <p:nvPr/>
          </p:nvSpPr>
          <p:spPr>
            <a:xfrm>
              <a:off x="1" y="2860574"/>
              <a:ext cx="2340000" cy="1718910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Axis I – EPICURE</a:t>
              </a:r>
            </a:p>
            <a:p>
              <a:pPr algn="ctr"/>
              <a:r>
                <a:rPr lang="fr-FR" dirty="0" err="1" smtClean="0">
                  <a:solidFill>
                    <a:srgbClr val="000000"/>
                  </a:solidFill>
                </a:rPr>
                <a:t>Biomedical</a:t>
              </a:r>
              <a:r>
                <a:rPr lang="fr-FR" dirty="0" smtClean="0">
                  <a:solidFill>
                    <a:srgbClr val="000000"/>
                  </a:solidFill>
                </a:rPr>
                <a:t> sciences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158760" y="1879238"/>
              <a:ext cx="1706282" cy="1116008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Life and </a:t>
              </a:r>
              <a:r>
                <a:rPr lang="fr-FR" dirty="0" err="1" smtClean="0">
                  <a:solidFill>
                    <a:srgbClr val="000000"/>
                  </a:solidFill>
                </a:rPr>
                <a:t>Health</a:t>
              </a:r>
              <a:r>
                <a:rPr lang="fr-FR" dirty="0" smtClean="0">
                  <a:solidFill>
                    <a:srgbClr val="000000"/>
                  </a:solidFill>
                </a:rPr>
                <a:t> sciences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9" name="Cadre 8"/>
            <p:cNvSpPr/>
            <p:nvPr/>
          </p:nvSpPr>
          <p:spPr>
            <a:xfrm>
              <a:off x="2326895" y="2860573"/>
              <a:ext cx="2378210" cy="1718910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Axis II – SYMBIOSE</a:t>
              </a:r>
            </a:p>
            <a:p>
              <a:pPr algn="ctr"/>
              <a:r>
                <a:rPr lang="fr-FR" dirty="0" err="1" smtClean="0">
                  <a:solidFill>
                    <a:srgbClr val="000000"/>
                  </a:solidFill>
                </a:rPr>
                <a:t>Environmental</a:t>
              </a:r>
              <a:r>
                <a:rPr lang="fr-FR" dirty="0" smtClean="0">
                  <a:solidFill>
                    <a:srgbClr val="000000"/>
                  </a:solidFill>
                </a:rPr>
                <a:t> sciences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10" name="Cube 9"/>
            <p:cNvSpPr/>
            <p:nvPr/>
          </p:nvSpPr>
          <p:spPr>
            <a:xfrm>
              <a:off x="1666189" y="1879238"/>
              <a:ext cx="1706282" cy="1116008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>
                  <a:solidFill>
                    <a:srgbClr val="000000"/>
                  </a:solidFill>
                </a:rPr>
                <a:t>Microbiome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11" name="Cadre 10"/>
            <p:cNvSpPr/>
            <p:nvPr/>
          </p:nvSpPr>
          <p:spPr>
            <a:xfrm>
              <a:off x="4572000" y="2860573"/>
              <a:ext cx="2378210" cy="1718910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Axis IV – ATTRIHUM</a:t>
              </a:r>
            </a:p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Social sciences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12" name="Cube 11"/>
            <p:cNvSpPr/>
            <p:nvPr/>
          </p:nvSpPr>
          <p:spPr>
            <a:xfrm>
              <a:off x="3707634" y="1879238"/>
              <a:ext cx="1979009" cy="1116008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>
                  <a:solidFill>
                    <a:srgbClr val="000000"/>
                  </a:solidFill>
                </a:rPr>
                <a:t>Geospatial</a:t>
              </a:r>
              <a:r>
                <a:rPr lang="fr-FR" dirty="0" smtClean="0">
                  <a:solidFill>
                    <a:srgbClr val="000000"/>
                  </a:solidFill>
                </a:rPr>
                <a:t> data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13" name="Cadre 12"/>
            <p:cNvSpPr/>
            <p:nvPr/>
          </p:nvSpPr>
          <p:spPr>
            <a:xfrm>
              <a:off x="6765790" y="2860573"/>
              <a:ext cx="2378210" cy="1718910"/>
            </a:xfrm>
            <a:prstGeom prst="fram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Axis III </a:t>
              </a:r>
              <a:r>
                <a:rPr lang="fr-FR" dirty="0" err="1" smtClean="0">
                  <a:solidFill>
                    <a:srgbClr val="000000"/>
                  </a:solidFill>
                </a:rPr>
                <a:t>MMaSyF</a:t>
              </a:r>
              <a:endParaRPr lang="fr-FR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fr-FR" dirty="0" smtClean="0">
                  <a:solidFill>
                    <a:srgbClr val="000000"/>
                  </a:solidFill>
                </a:rPr>
                <a:t>Engineering sciences</a:t>
              </a:r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14" name="Cube 13"/>
            <p:cNvSpPr/>
            <p:nvPr/>
          </p:nvSpPr>
          <p:spPr>
            <a:xfrm>
              <a:off x="6950210" y="1936986"/>
              <a:ext cx="1876268" cy="1116008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>
                  <a:solidFill>
                    <a:srgbClr val="000000"/>
                  </a:solidFill>
                </a:rPr>
                <a:t>Astrophysics</a:t>
              </a:r>
              <a:r>
                <a:rPr lang="fr-FR" dirty="0" smtClean="0">
                  <a:solidFill>
                    <a:srgbClr val="000000"/>
                  </a:solidFill>
                </a:rPr>
                <a:t> (LSST)</a:t>
              </a:r>
              <a:endParaRPr lang="fr-FR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48" y="5562600"/>
            <a:ext cx="1623060" cy="12192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500442" y="5498982"/>
            <a:ext cx="22110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 completely new </a:t>
            </a:r>
          </a:p>
          <a:p>
            <a:r>
              <a:rPr lang="en-US" sz="1600" dirty="0" smtClean="0"/>
              <a:t>170 m</a:t>
            </a:r>
            <a:r>
              <a:rPr lang="en-US" sz="1600" baseline="30000" dirty="0" smtClean="0"/>
              <a:t>2 </a:t>
            </a:r>
            <a:r>
              <a:rPr lang="en-US" sz="1600" dirty="0" smtClean="0"/>
              <a:t>technical room</a:t>
            </a:r>
          </a:p>
          <a:p>
            <a:r>
              <a:rPr lang="en-US" sz="1600" dirty="0" smtClean="0"/>
              <a:t>500KVA electrical power</a:t>
            </a:r>
          </a:p>
          <a:p>
            <a:r>
              <a:rPr lang="en-US" sz="1600" dirty="0" smtClean="0"/>
              <a:t>capacity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91440" tIns="45720" rIns="91440" bIns="45720" rtlCol="0" anchor="ctr">
        <a:normAutofit fontScale="97500"/>
      </a:bodyPr>
      <a:lstStyle>
        <a:defPPr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rancegrilles_utilisateurs-copie2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1646</Words>
  <Application>Microsoft Macintosh PowerPoint</Application>
  <PresentationFormat>Présentation à l'écran (4:3)</PresentationFormat>
  <Paragraphs>249</Paragraphs>
  <Slides>23</Slides>
  <Notes>10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5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Thème Office</vt:lpstr>
      <vt:lpstr>1_Thème Office</vt:lpstr>
      <vt:lpstr>EGI-InSPIRE-Slide-Template_v4</vt:lpstr>
      <vt:lpstr>Presentazione vuota</vt:lpstr>
      <vt:lpstr>francegrilles_utilisateurs-copie2</vt:lpstr>
      <vt:lpstr>Diapositive 1</vt:lpstr>
      <vt:lpstr>Table of Content</vt:lpstr>
      <vt:lpstr>Welcome to Auvergne, at the heart of France</vt:lpstr>
      <vt:lpstr>Auvergne at the heart of Uranium production in France</vt:lpstr>
      <vt:lpstr>ZATUR, a Long Term Ecological Research dedicated to life under natural ionizing radiation</vt:lpstr>
      <vt:lpstr>Impact of chronic exposure to low dose ionizing radiation on living organisms</vt:lpstr>
      <vt:lpstr>ZATUR strategy</vt:lpstr>
      <vt:lpstr>AUDACE, a regional e-infrastructure</vt:lpstr>
      <vt:lpstr>AUDACE objectives</vt:lpstr>
      <vt:lpstr>How do the regional initiatives fit in the national context?</vt:lpstr>
      <vt:lpstr>Conceptual model scheme</vt:lpstr>
      <vt:lpstr>Diapositive 12</vt:lpstr>
      <vt:lpstr>France Grilles, the French National Grid Initiative</vt:lpstr>
      <vt:lpstr>France Grilles model</vt:lpstr>
      <vt:lpstr>FG provides a common framework to all user communities</vt:lpstr>
      <vt:lpstr>FG provides an open environment for  fruitful disciplinary and multidisciplinary research</vt:lpstr>
      <vt:lpstr>AUDACE will become a new France Grilles resource provider</vt:lpstr>
      <vt:lpstr>Where could AUDACE fit in the international context ?</vt:lpstr>
      <vt:lpstr>International framework</vt:lpstr>
      <vt:lpstr>Structure</vt:lpstr>
      <vt:lpstr>EGI Mission</vt:lpstr>
      <vt:lpstr>The EGI Collaboration</vt:lpstr>
      <vt:lpstr>Conclusion</vt:lpstr>
    </vt:vector>
  </TitlesOfParts>
  <Company>CNRS-IN2P3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Vincent Breton</dc:creator>
  <cp:lastModifiedBy>Vincent Breton</cp:lastModifiedBy>
  <cp:revision>65</cp:revision>
  <dcterms:created xsi:type="dcterms:W3CDTF">2014-05-15T09:05:35Z</dcterms:created>
  <dcterms:modified xsi:type="dcterms:W3CDTF">2014-05-15T09:07:01Z</dcterms:modified>
</cp:coreProperties>
</file>