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11280" y="3776040"/>
            <a:ext cx="80751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74876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1128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11280" y="1412640"/>
            <a:ext cx="807516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2124000" y="115920"/>
            <a:ext cx="6840000" cy="582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1128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74876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24000" y="-76680"/>
            <a:ext cx="684000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11280" y="3776040"/>
            <a:ext cx="8074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308640"/>
            <a:ext cx="9143640" cy="549000"/>
          </a:xfrm>
          <a:prstGeom prst="rect">
            <a:avLst/>
          </a:prstGeom>
          <a:solidFill>
            <a:srgbClr val="0067b1"/>
          </a:solidFill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104436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pic>
        <p:nvPicPr>
          <p:cNvPr descr="" id="2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40" cy="979200"/>
          </a:xfrm>
          <a:prstGeom prst="rect">
            <a:avLst/>
          </a:prstGeom>
        </p:spPr>
      </p:pic>
      <p:sp>
        <p:nvSpPr>
          <p:cNvPr id="3" name="CustomShape 3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4" name="CustomShape 4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sp>
        <p:nvSpPr>
          <p:cNvPr id="5" name="CustomShape 5"/>
          <p:cNvSpPr/>
          <p:nvPr/>
        </p:nvSpPr>
        <p:spPr>
          <a:xfrm>
            <a:off x="7667640" y="6586560"/>
            <a:ext cx="1447560" cy="27648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</a:pPr>
            <a:r>
              <a:rPr lang="fr-FR" sz="1200">
                <a:solidFill>
                  <a:srgbClr val="ffffff"/>
                </a:solidFill>
                <a:latin typeface="Calibri"/>
                <a:ea typeface="SimSun"/>
              </a:rPr>
              <a:t>www.egi.eu</a:t>
            </a:r>
            <a:endParaRPr/>
          </a:p>
        </p:txBody>
      </p:sp>
      <p:sp>
        <p:nvSpPr>
          <p:cNvPr id="6" name="CustomShape 6"/>
          <p:cNvSpPr/>
          <p:nvPr/>
        </p:nvSpPr>
        <p:spPr>
          <a:xfrm>
            <a:off x="54000" y="6605640"/>
            <a:ext cx="2285640" cy="2764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fr-FR" sz="1200">
                <a:solidFill>
                  <a:srgbClr val="ffffff"/>
                </a:solidFill>
                <a:latin typeface="Calibri"/>
                <a:ea typeface="SimSun"/>
              </a:rPr>
              <a:t>EGI-InSPIRE RI-261323</a:t>
            </a:r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Cliquez pour éditer le format du texte-titreClick to edit Master title style</a:t>
            </a:r>
            <a:endParaRPr/>
          </a:p>
        </p:txBody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Septième niveau de planClick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1"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2"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3"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</p:txBody>
      </p:sp>
      <p:sp>
        <p:nvSpPr>
          <p:cNvPr id="9" name="PlaceHolder 9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20/07/2012</a:t>
            </a:r>
            <a:endParaRPr/>
          </a:p>
        </p:txBody>
      </p:sp>
      <p:sp>
        <p:nvSpPr>
          <p:cNvPr id="10" name="PlaceHolder 10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" name="PlaceHolder 11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E12131-0151-41C1-81B1-01F111B19171}" type="slidenum">
              <a:rPr lang="fr-FR">
                <a:solidFill>
                  <a:srgbClr val="000000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twiki.grid.iu.edu/bin/view/Security/HashAlgorithms" TargetMode="External"/><Relationship Id="rId2" Type="http://schemas.openxmlformats.org/officeDocument/2006/relationships/hyperlink" Target="https://www.eugridpma.org/documentation/hashrat/SHA1Risk.pdf" TargetMode="External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Migration towards SHA2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179640" y="1196640"/>
            <a:ext cx="8712720" cy="4968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IGTF concerns about long-term safety of current </a:t>
            </a:r>
            <a:r>
              <a:rPr lang="en-US" sz="3200" u="sng">
                <a:solidFill>
                  <a:srgbClr val="0000ff"/>
                </a:solidFill>
                <a:latin typeface="Arial"/>
                <a:hlinkClick r:id="rId1"/>
              </a:rPr>
              <a:t>SHA-1 encryption algorithm </a:t>
            </a:r>
            <a:r>
              <a:rPr lang="en-US" sz="320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>
                <a:solidFill>
                  <a:srgbClr val="000000"/>
                </a:solidFill>
                <a:latin typeface="Arial"/>
              </a:rPr>
              <a:t> move to SHA-2 signatures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rial"/>
              </a:rPr>
              <a:t>ALL IGTF CAs should have or get the capability of issuing SHA-2 based certificates by Jan 2013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EUgridPMA: all CAs MUST implement this a.s.a.p, and report on the implementation of SHA-2 issuing capabilities by October 1, 2012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EUgridPMA </a:t>
            </a:r>
            <a:r>
              <a:rPr lang="en-US" sz="2800" u="sng">
                <a:solidFill>
                  <a:srgbClr val="0000ff"/>
                </a:solidFill>
                <a:latin typeface="Arial"/>
                <a:hlinkClick r:id="rId2"/>
              </a:rPr>
              <a:t>risk assessment </a:t>
            </a:r>
            <a:r>
              <a:rPr lang="en-US" sz="2800">
                <a:solidFill>
                  <a:srgbClr val="000000"/>
                </a:solidFill>
                <a:latin typeface="Arial"/>
              </a:rPr>
              <a:t>of hash function vulnerabilities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000">
                <a:solidFill>
                  <a:srgbClr val="ffffff"/>
                </a:solidFill>
                <a:latin typeface="Arial"/>
              </a:rPr>
              <a:t>RFC 3280 proxy certificates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107640" y="1196640"/>
            <a:ext cx="8578800" cy="4741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dCache and BeStMan (OSG) use JGlobus 1.x, which does not support SHA-2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rial"/>
              </a:rPr>
              <a:t>JGlobus 2.x </a:t>
            </a:r>
            <a:r>
              <a:rPr lang="en-US" sz="280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800">
                <a:solidFill>
                  <a:srgbClr val="000000"/>
                </a:solidFill>
                <a:latin typeface="Arial"/>
              </a:rPr>
              <a:t> support of SHA-2 and only RFC proxies (no Globus legacy proxies being used today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EMI CANL?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SHA-2: EGI plan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107640" y="1196640"/>
            <a:ext cx="8856720" cy="4968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EGI document in collaboration with EUgridPMA by end of July explaining problems, EUgridPMA risk assessment activities and actions: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rial"/>
              </a:rPr>
              <a:t>(EMI/IGE/JRA1) Table with SHA-2/RFC proxy compliance information per product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rial"/>
              </a:rPr>
              <a:t>SHA-2/RFC proxy verification added to UMD quality creteria (SA2)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rial"/>
              </a:rPr>
              <a:t>(EGI CSIRT) extension of security nagios with probes for assessment of deployed software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rial"/>
              </a:rPr>
              <a:t>VO software testing solicited</a:t>
            </a:r>
            <a:endParaRPr/>
          </a:p>
          <a:p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